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71" r:id="rId3"/>
    <p:sldId id="270" r:id="rId4"/>
    <p:sldId id="257" r:id="rId5"/>
    <p:sldId id="258" r:id="rId6"/>
    <p:sldId id="273" r:id="rId7"/>
    <p:sldId id="269" r:id="rId8"/>
    <p:sldId id="274" r:id="rId9"/>
    <p:sldId id="275" r:id="rId10"/>
    <p:sldId id="260" r:id="rId11"/>
    <p:sldId id="259" r:id="rId12"/>
    <p:sldId id="261" r:id="rId13"/>
    <p:sldId id="262" r:id="rId14"/>
    <p:sldId id="263" r:id="rId15"/>
    <p:sldId id="264" r:id="rId16"/>
    <p:sldId id="265" r:id="rId17"/>
    <p:sldId id="266" r:id="rId18"/>
    <p:sldId id="267" r:id="rId19"/>
    <p:sldId id="287" r:id="rId20"/>
    <p:sldId id="272" r:id="rId21"/>
    <p:sldId id="276" r:id="rId22"/>
    <p:sldId id="277" r:id="rId23"/>
    <p:sldId id="278" r:id="rId24"/>
    <p:sldId id="279" r:id="rId25"/>
    <p:sldId id="280" r:id="rId26"/>
    <p:sldId id="281" r:id="rId27"/>
    <p:sldId id="282" r:id="rId28"/>
    <p:sldId id="283" r:id="rId29"/>
    <p:sldId id="284" r:id="rId30"/>
    <p:sldId id="285" r:id="rId31"/>
    <p:sldId id="286" r:id="rId32"/>
    <p:sldId id="26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FD4443E-F989-4FC4-A0C8-D5A2AF1F390B}" styleName="Koyu Stil 1 - Vurgu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4" d="100"/>
          <a:sy n="74" d="100"/>
        </p:scale>
        <p:origin x="3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D14B7B65-8A34-47B4-901A-B89A6EA06637}" type="datetimeFigureOut">
              <a:rPr lang="tr-TR" smtClean="0"/>
              <a:t>31.5.2018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DDDAE35-D902-495C-B6C2-29B234B8A8C1}" type="slidenum">
              <a:rPr lang="tr-TR" smtClean="0"/>
              <a:t>‹#›</a:t>
            </a:fld>
            <a:endParaRPr lang="tr-TR"/>
          </a:p>
        </p:txBody>
      </p:sp>
    </p:spTree>
    <p:extLst>
      <p:ext uri="{BB962C8B-B14F-4D97-AF65-F5344CB8AC3E}">
        <p14:creationId xmlns:p14="http://schemas.microsoft.com/office/powerpoint/2010/main" val="1578667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14B7B65-8A34-47B4-901A-B89A6EA06637}" type="datetimeFigureOut">
              <a:rPr lang="tr-TR" smtClean="0"/>
              <a:t>31.5.2018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DDDAE35-D902-495C-B6C2-29B234B8A8C1}" type="slidenum">
              <a:rPr lang="tr-TR" smtClean="0"/>
              <a:t>‹#›</a:t>
            </a:fld>
            <a:endParaRPr lang="tr-TR"/>
          </a:p>
        </p:txBody>
      </p:sp>
    </p:spTree>
    <p:extLst>
      <p:ext uri="{BB962C8B-B14F-4D97-AF65-F5344CB8AC3E}">
        <p14:creationId xmlns:p14="http://schemas.microsoft.com/office/powerpoint/2010/main" val="3770049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14B7B65-8A34-47B4-901A-B89A6EA06637}" type="datetimeFigureOut">
              <a:rPr lang="tr-TR" smtClean="0"/>
              <a:t>31.5.2018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DDDAE35-D902-495C-B6C2-29B234B8A8C1}" type="slidenum">
              <a:rPr lang="tr-TR" smtClean="0"/>
              <a:t>‹#›</a:t>
            </a:fld>
            <a:endParaRPr lang="tr-TR"/>
          </a:p>
        </p:txBody>
      </p:sp>
    </p:spTree>
    <p:extLst>
      <p:ext uri="{BB962C8B-B14F-4D97-AF65-F5344CB8AC3E}">
        <p14:creationId xmlns:p14="http://schemas.microsoft.com/office/powerpoint/2010/main" val="1775777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14B7B65-8A34-47B4-901A-B89A6EA06637}" type="datetimeFigureOut">
              <a:rPr lang="tr-TR" smtClean="0"/>
              <a:t>31.5.2018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DDDAE35-D902-495C-B6C2-29B234B8A8C1}" type="slidenum">
              <a:rPr lang="tr-TR" smtClean="0"/>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73954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14B7B65-8A34-47B4-901A-B89A6EA06637}" type="datetimeFigureOut">
              <a:rPr lang="tr-TR" smtClean="0"/>
              <a:t>31.5.2018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DDDAE35-D902-495C-B6C2-29B234B8A8C1}" type="slidenum">
              <a:rPr lang="tr-TR" smtClean="0"/>
              <a:t>‹#›</a:t>
            </a:fld>
            <a:endParaRPr lang="tr-TR"/>
          </a:p>
        </p:txBody>
      </p:sp>
    </p:spTree>
    <p:extLst>
      <p:ext uri="{BB962C8B-B14F-4D97-AF65-F5344CB8AC3E}">
        <p14:creationId xmlns:p14="http://schemas.microsoft.com/office/powerpoint/2010/main" val="3901397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14B7B65-8A34-47B4-901A-B89A6EA06637}" type="datetimeFigureOut">
              <a:rPr lang="tr-TR" smtClean="0"/>
              <a:t>31.5.2018</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DDDAE35-D902-495C-B6C2-29B234B8A8C1}" type="slidenum">
              <a:rPr lang="tr-TR" smtClean="0"/>
              <a:t>‹#›</a:t>
            </a:fld>
            <a:endParaRPr lang="tr-TR"/>
          </a:p>
        </p:txBody>
      </p:sp>
    </p:spTree>
    <p:extLst>
      <p:ext uri="{BB962C8B-B14F-4D97-AF65-F5344CB8AC3E}">
        <p14:creationId xmlns:p14="http://schemas.microsoft.com/office/powerpoint/2010/main" val="2181207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14B7B65-8A34-47B4-901A-B89A6EA06637}" type="datetimeFigureOut">
              <a:rPr lang="tr-TR" smtClean="0"/>
              <a:t>31.5.2018</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DDDAE35-D902-495C-B6C2-29B234B8A8C1}" type="slidenum">
              <a:rPr lang="tr-TR" smtClean="0"/>
              <a:t>‹#›</a:t>
            </a:fld>
            <a:endParaRPr lang="tr-TR"/>
          </a:p>
        </p:txBody>
      </p:sp>
    </p:spTree>
    <p:extLst>
      <p:ext uri="{BB962C8B-B14F-4D97-AF65-F5344CB8AC3E}">
        <p14:creationId xmlns:p14="http://schemas.microsoft.com/office/powerpoint/2010/main" val="1782730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14B7B65-8A34-47B4-901A-B89A6EA06637}" type="datetimeFigureOut">
              <a:rPr lang="tr-TR" smtClean="0"/>
              <a:t>31.5.2018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DDDAE35-D902-495C-B6C2-29B234B8A8C1}" type="slidenum">
              <a:rPr lang="tr-TR" smtClean="0"/>
              <a:t>‹#›</a:t>
            </a:fld>
            <a:endParaRPr lang="tr-TR"/>
          </a:p>
        </p:txBody>
      </p:sp>
    </p:spTree>
    <p:extLst>
      <p:ext uri="{BB962C8B-B14F-4D97-AF65-F5344CB8AC3E}">
        <p14:creationId xmlns:p14="http://schemas.microsoft.com/office/powerpoint/2010/main" val="2611125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14B7B65-8A34-47B4-901A-B89A6EA06637}" type="datetimeFigureOut">
              <a:rPr lang="tr-TR" smtClean="0"/>
              <a:t>31.5.2018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DDDAE35-D902-495C-B6C2-29B234B8A8C1}" type="slidenum">
              <a:rPr lang="tr-TR" smtClean="0"/>
              <a:t>‹#›</a:t>
            </a:fld>
            <a:endParaRPr lang="tr-TR"/>
          </a:p>
        </p:txBody>
      </p:sp>
    </p:spTree>
    <p:extLst>
      <p:ext uri="{BB962C8B-B14F-4D97-AF65-F5344CB8AC3E}">
        <p14:creationId xmlns:p14="http://schemas.microsoft.com/office/powerpoint/2010/main" val="2028410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p>
            <a:fld id="{D14B7B65-8A34-47B4-901A-B89A6EA06637}" type="datetimeFigureOut">
              <a:rPr lang="tr-TR" smtClean="0"/>
              <a:t>31.5.2018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DDDAE35-D902-495C-B6C2-29B234B8A8C1}" type="slidenum">
              <a:rPr lang="tr-TR" smtClean="0"/>
              <a:t>‹#›</a:t>
            </a:fld>
            <a:endParaRPr lang="tr-TR"/>
          </a:p>
        </p:txBody>
      </p:sp>
    </p:spTree>
    <p:extLst>
      <p:ext uri="{BB962C8B-B14F-4D97-AF65-F5344CB8AC3E}">
        <p14:creationId xmlns:p14="http://schemas.microsoft.com/office/powerpoint/2010/main" val="4281290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14B7B65-8A34-47B4-901A-B89A6EA06637}" type="datetimeFigureOut">
              <a:rPr lang="tr-TR" smtClean="0"/>
              <a:t>31.5.2018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DDDAE35-D902-495C-B6C2-29B234B8A8C1}" type="slidenum">
              <a:rPr lang="tr-TR" smtClean="0"/>
              <a:t>‹#›</a:t>
            </a:fld>
            <a:endParaRPr lang="tr-TR"/>
          </a:p>
        </p:txBody>
      </p:sp>
    </p:spTree>
    <p:extLst>
      <p:ext uri="{BB962C8B-B14F-4D97-AF65-F5344CB8AC3E}">
        <p14:creationId xmlns:p14="http://schemas.microsoft.com/office/powerpoint/2010/main" val="1858162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14B7B65-8A34-47B4-901A-B89A6EA06637}" type="datetimeFigureOut">
              <a:rPr lang="tr-TR" smtClean="0"/>
              <a:t>31.5.2018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DDDAE35-D902-495C-B6C2-29B234B8A8C1}" type="slidenum">
              <a:rPr lang="tr-TR" smtClean="0"/>
              <a:t>‹#›</a:t>
            </a:fld>
            <a:endParaRPr lang="tr-TR"/>
          </a:p>
        </p:txBody>
      </p:sp>
    </p:spTree>
    <p:extLst>
      <p:ext uri="{BB962C8B-B14F-4D97-AF65-F5344CB8AC3E}">
        <p14:creationId xmlns:p14="http://schemas.microsoft.com/office/powerpoint/2010/main" val="2900283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14B7B65-8A34-47B4-901A-B89A6EA06637}" type="datetimeFigureOut">
              <a:rPr lang="tr-TR" smtClean="0"/>
              <a:t>31.5.2018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DDDAE35-D902-495C-B6C2-29B234B8A8C1}" type="slidenum">
              <a:rPr lang="tr-TR" smtClean="0"/>
              <a:t>‹#›</a:t>
            </a:fld>
            <a:endParaRPr lang="tr-TR"/>
          </a:p>
        </p:txBody>
      </p:sp>
    </p:spTree>
    <p:extLst>
      <p:ext uri="{BB962C8B-B14F-4D97-AF65-F5344CB8AC3E}">
        <p14:creationId xmlns:p14="http://schemas.microsoft.com/office/powerpoint/2010/main" val="3187089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D14B7B65-8A34-47B4-901A-B89A6EA06637}" type="datetimeFigureOut">
              <a:rPr lang="tr-TR" smtClean="0"/>
              <a:t>31.5.2018</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4DDDAE35-D902-495C-B6C2-29B234B8A8C1}" type="slidenum">
              <a:rPr lang="tr-TR" smtClean="0"/>
              <a:t>‹#›</a:t>
            </a:fld>
            <a:endParaRPr lang="tr-TR"/>
          </a:p>
        </p:txBody>
      </p:sp>
    </p:spTree>
    <p:extLst>
      <p:ext uri="{BB962C8B-B14F-4D97-AF65-F5344CB8AC3E}">
        <p14:creationId xmlns:p14="http://schemas.microsoft.com/office/powerpoint/2010/main" val="681975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14B7B65-8A34-47B4-901A-B89A6EA06637}" type="datetimeFigureOut">
              <a:rPr lang="tr-TR" smtClean="0"/>
              <a:t>31.5.2018</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4DDDAE35-D902-495C-B6C2-29B234B8A8C1}" type="slidenum">
              <a:rPr lang="tr-TR" smtClean="0"/>
              <a:t>‹#›</a:t>
            </a:fld>
            <a:endParaRPr lang="tr-TR"/>
          </a:p>
        </p:txBody>
      </p:sp>
    </p:spTree>
    <p:extLst>
      <p:ext uri="{BB962C8B-B14F-4D97-AF65-F5344CB8AC3E}">
        <p14:creationId xmlns:p14="http://schemas.microsoft.com/office/powerpoint/2010/main" val="792193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7" name="Date Placeholder 4"/>
          <p:cNvSpPr>
            <a:spLocks noGrp="1"/>
          </p:cNvSpPr>
          <p:nvPr>
            <p:ph type="dt" sz="half" idx="10"/>
          </p:nvPr>
        </p:nvSpPr>
        <p:spPr/>
        <p:txBody>
          <a:bodyPr/>
          <a:lstStyle/>
          <a:p>
            <a:fld id="{D14B7B65-8A34-47B4-901A-B89A6EA06637}" type="datetimeFigureOut">
              <a:rPr lang="tr-TR" smtClean="0"/>
              <a:t>31.5.2018</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4DDDAE35-D902-495C-B6C2-29B234B8A8C1}" type="slidenum">
              <a:rPr lang="tr-TR" smtClean="0"/>
              <a:t>‹#›</a:t>
            </a:fld>
            <a:endParaRPr lang="tr-TR"/>
          </a:p>
        </p:txBody>
      </p:sp>
    </p:spTree>
    <p:extLst>
      <p:ext uri="{BB962C8B-B14F-4D97-AF65-F5344CB8AC3E}">
        <p14:creationId xmlns:p14="http://schemas.microsoft.com/office/powerpoint/2010/main" val="254053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14B7B65-8A34-47B4-901A-B89A6EA06637}" type="datetimeFigureOut">
              <a:rPr lang="tr-TR" smtClean="0"/>
              <a:t>31.5.2018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DDDAE35-D902-495C-B6C2-29B234B8A8C1}" type="slidenum">
              <a:rPr lang="tr-TR" smtClean="0"/>
              <a:t>‹#›</a:t>
            </a:fld>
            <a:endParaRPr lang="tr-TR"/>
          </a:p>
        </p:txBody>
      </p:sp>
    </p:spTree>
    <p:extLst>
      <p:ext uri="{BB962C8B-B14F-4D97-AF65-F5344CB8AC3E}">
        <p14:creationId xmlns:p14="http://schemas.microsoft.com/office/powerpoint/2010/main" val="995178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14B7B65-8A34-47B4-901A-B89A6EA06637}" type="datetimeFigureOut">
              <a:rPr lang="tr-TR" smtClean="0"/>
              <a:t>31.5.2018</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DDDAE35-D902-495C-B6C2-29B234B8A8C1}" type="slidenum">
              <a:rPr lang="tr-TR" smtClean="0"/>
              <a:t>‹#›</a:t>
            </a:fld>
            <a:endParaRPr lang="tr-TR"/>
          </a:p>
        </p:txBody>
      </p:sp>
    </p:spTree>
    <p:extLst>
      <p:ext uri="{BB962C8B-B14F-4D97-AF65-F5344CB8AC3E}">
        <p14:creationId xmlns:p14="http://schemas.microsoft.com/office/powerpoint/2010/main" val="3115897348"/>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25668" y="2099256"/>
            <a:ext cx="12192000" cy="3979571"/>
          </a:xfrm>
        </p:spPr>
        <p:txBody>
          <a:bodyPr>
            <a:noAutofit/>
          </a:bodyPr>
          <a:lstStyle/>
          <a:p>
            <a:pPr algn="ctr"/>
            <a:r>
              <a:rPr lang="tr-TR" sz="4800" b="1" dirty="0" smtClean="0">
                <a:latin typeface="Times New Roman" panose="02020603050405020304" pitchFamily="18" charset="0"/>
                <a:cs typeface="Times New Roman" panose="02020603050405020304" pitchFamily="18" charset="0"/>
              </a:rPr>
              <a:t>Sınavla Öğrenci Alacak Ortaöğretim </a:t>
            </a:r>
            <a:r>
              <a:rPr lang="tr-TR" sz="4800" b="1" dirty="0">
                <a:latin typeface="Times New Roman" panose="02020603050405020304" pitchFamily="18" charset="0"/>
                <a:cs typeface="Times New Roman" panose="02020603050405020304" pitchFamily="18" charset="0"/>
              </a:rPr>
              <a:t>K</a:t>
            </a:r>
            <a:r>
              <a:rPr lang="tr-TR" sz="4800" b="1" dirty="0" smtClean="0">
                <a:latin typeface="Times New Roman" panose="02020603050405020304" pitchFamily="18" charset="0"/>
                <a:cs typeface="Times New Roman" panose="02020603050405020304" pitchFamily="18" charset="0"/>
              </a:rPr>
              <a:t>urumlarına İlişkin</a:t>
            </a:r>
            <a:br>
              <a:rPr lang="tr-TR" sz="4800" b="1" dirty="0" smtClean="0">
                <a:latin typeface="Times New Roman" panose="02020603050405020304" pitchFamily="18" charset="0"/>
                <a:cs typeface="Times New Roman" panose="02020603050405020304" pitchFamily="18" charset="0"/>
              </a:rPr>
            </a:br>
            <a:r>
              <a:rPr lang="tr-TR" sz="4800" b="1" dirty="0">
                <a:latin typeface="Times New Roman" panose="02020603050405020304" pitchFamily="18" charset="0"/>
                <a:cs typeface="Times New Roman" panose="02020603050405020304" pitchFamily="18" charset="0"/>
              </a:rPr>
              <a:t>M</a:t>
            </a:r>
            <a:r>
              <a:rPr lang="tr-TR" sz="4800" b="1" dirty="0" smtClean="0">
                <a:latin typeface="Times New Roman" panose="02020603050405020304" pitchFamily="18" charset="0"/>
                <a:cs typeface="Times New Roman" panose="02020603050405020304" pitchFamily="18" charset="0"/>
              </a:rPr>
              <a:t>erkezi Sınav</a:t>
            </a:r>
            <a:br>
              <a:rPr lang="tr-TR" sz="4800" b="1" dirty="0" smtClean="0">
                <a:latin typeface="Times New Roman" panose="02020603050405020304" pitchFamily="18" charset="0"/>
                <a:cs typeface="Times New Roman" panose="02020603050405020304" pitchFamily="18" charset="0"/>
              </a:rPr>
            </a:br>
            <a:r>
              <a:rPr lang="tr-TR" sz="4800" b="1" dirty="0" smtClean="0">
                <a:latin typeface="Times New Roman" panose="02020603050405020304" pitchFamily="18" charset="0"/>
                <a:cs typeface="Times New Roman" panose="02020603050405020304" pitchFamily="18" charset="0"/>
              </a:rPr>
              <a:t> 2018</a:t>
            </a:r>
            <a:endParaRPr lang="tr-TR"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9688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37497" y="1527396"/>
            <a:ext cx="11300346" cy="5262979"/>
          </a:xfrm>
          <a:prstGeom prst="rect">
            <a:avLst/>
          </a:prstGeom>
          <a:noFill/>
        </p:spPr>
        <p:txBody>
          <a:bodyPr wrap="square" rtlCol="0">
            <a:spAutoFit/>
          </a:bodyPr>
          <a:lstStyle/>
          <a:p>
            <a:pPr algn="just"/>
            <a:r>
              <a:rPr lang="tr-TR" sz="2800" dirty="0" smtClean="0">
                <a:latin typeface="Times New Roman" panose="02020603050405020304" pitchFamily="18" charset="0"/>
                <a:cs typeface="Times New Roman" panose="02020603050405020304" pitchFamily="18" charset="0"/>
              </a:rPr>
              <a:t> </a:t>
            </a:r>
            <a:r>
              <a:rPr lang="tr-TR" sz="2800" dirty="0">
                <a:latin typeface="Times New Roman" panose="02020603050405020304" pitchFamily="18" charset="0"/>
                <a:cs typeface="Times New Roman" panose="02020603050405020304" pitchFamily="18" charset="0"/>
              </a:rPr>
              <a:t>Öğrenciler, geçerli kimlik belgesi </a:t>
            </a:r>
            <a:r>
              <a:rPr lang="tr-TR" sz="2800" b="1" dirty="0">
                <a:latin typeface="Times New Roman" panose="02020603050405020304" pitchFamily="18" charset="0"/>
                <a:cs typeface="Times New Roman" panose="02020603050405020304" pitchFamily="18" charset="0"/>
              </a:rPr>
              <a:t>(T.C. kimlik numaralı nüfus cüzdanı veya T.C. kimlik kartı veya geçerlik süresi devam eden pasaport, yabancı uyruklu öğrenciler için İçişleri Bakanlığı Göç İdaresi Genel Müdürlüğü tarafından verilen geçerlik süresi devam eden resimli, mühürlü yabancı kimlik belgesi, ikamet izin belgesi, çalışma izin belgesi) </a:t>
            </a:r>
            <a:r>
              <a:rPr lang="tr-TR" sz="2800" dirty="0">
                <a:latin typeface="Times New Roman" panose="02020603050405020304" pitchFamily="18" charset="0"/>
                <a:cs typeface="Times New Roman" panose="02020603050405020304" pitchFamily="18" charset="0"/>
              </a:rPr>
              <a:t>ve fotoğraflı-onaylı sınav giriş belgesi kontrol edilerek sınava alınır. Geçerli kimlik belgesi yanında olmayan öğrenciler sınava alınmayacaktır. </a:t>
            </a:r>
            <a:endParaRPr lang="tr-TR" sz="2800" dirty="0" smtClean="0">
              <a:latin typeface="Times New Roman" panose="02020603050405020304" pitchFamily="18" charset="0"/>
              <a:cs typeface="Times New Roman" panose="02020603050405020304" pitchFamily="18" charset="0"/>
            </a:endParaRPr>
          </a:p>
          <a:p>
            <a:pPr algn="just"/>
            <a:endParaRPr lang="tr-TR" sz="2800" dirty="0" smtClean="0">
              <a:latin typeface="Times New Roman" panose="02020603050405020304" pitchFamily="18" charset="0"/>
              <a:cs typeface="Times New Roman" panose="02020603050405020304" pitchFamily="18" charset="0"/>
            </a:endParaRPr>
          </a:p>
          <a:p>
            <a:pPr algn="just"/>
            <a:r>
              <a:rPr lang="tr-TR" sz="2800" dirty="0">
                <a:latin typeface="Times New Roman" panose="02020603050405020304" pitchFamily="18" charset="0"/>
                <a:cs typeface="Times New Roman" panose="02020603050405020304" pitchFamily="18" charset="0"/>
              </a:rPr>
              <a:t>Nüfus cüzdanlarını değiştirmek için nüfus müdürlüklerine başvuru yaparak, nüfus cüzdanları nüfus müdürlüklerince alınan adaylar, nüfus müdürlüklerince kendilerine verilen fotoğraflı, imzalı ve mühürlü geçici kimlik belgesi/ kimlik kartı talep belgesi ile sınava alınabilecektir. </a:t>
            </a:r>
          </a:p>
        </p:txBody>
      </p:sp>
    </p:spTree>
    <p:extLst>
      <p:ext uri="{BB962C8B-B14F-4D97-AF65-F5344CB8AC3E}">
        <p14:creationId xmlns:p14="http://schemas.microsoft.com/office/powerpoint/2010/main" val="2730204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8201675" cy="1092747"/>
          </a:xfrm>
        </p:spPr>
        <p:txBody>
          <a:bodyPr/>
          <a:lstStyle/>
          <a:p>
            <a:r>
              <a:rPr lang="tr-TR" dirty="0">
                <a:latin typeface="Times New Roman" panose="02020603050405020304" pitchFamily="18" charset="0"/>
                <a:cs typeface="Times New Roman" panose="02020603050405020304" pitchFamily="18" charset="0"/>
              </a:rPr>
              <a:t>ANCAK,</a:t>
            </a:r>
          </a:p>
        </p:txBody>
      </p:sp>
      <p:sp>
        <p:nvSpPr>
          <p:cNvPr id="3" name="İçerik Yer Tutucusu 2"/>
          <p:cNvSpPr>
            <a:spLocks noGrp="1"/>
          </p:cNvSpPr>
          <p:nvPr>
            <p:ph idx="1"/>
          </p:nvPr>
        </p:nvSpPr>
        <p:spPr>
          <a:xfrm>
            <a:off x="750736" y="1676266"/>
            <a:ext cx="10518278" cy="3961987"/>
          </a:xfrm>
        </p:spPr>
        <p:txBody>
          <a:bodyPr>
            <a:noAutofit/>
          </a:bodyPr>
          <a:lstStyle/>
          <a:p>
            <a:pPr marL="0" indent="0" algn="just">
              <a:buNone/>
            </a:pPr>
            <a:r>
              <a:rPr lang="tr-TR" sz="4000" dirty="0" smtClean="0">
                <a:latin typeface="Times New Roman" panose="02020603050405020304" pitchFamily="18" charset="0"/>
                <a:cs typeface="Times New Roman" panose="02020603050405020304" pitchFamily="18" charset="0"/>
              </a:rPr>
              <a:t>      Sınav </a:t>
            </a:r>
            <a:r>
              <a:rPr lang="tr-TR" sz="4000" dirty="0">
                <a:latin typeface="Times New Roman" panose="02020603050405020304" pitchFamily="18" charset="0"/>
                <a:cs typeface="Times New Roman" panose="02020603050405020304" pitchFamily="18" charset="0"/>
              </a:rPr>
              <a:t>giriş belgesi olmayan ancak, salon yoklama listesinde bilgileri olan öğrenciler mağdur edilmeyecek, bina sınav komisyonu tarafından e-okul üzerinden öğrenciye ait sınav giriş belgesi alınarak sınava alınmaları sağlanacaktır. </a:t>
            </a:r>
          </a:p>
        </p:txBody>
      </p:sp>
    </p:spTree>
    <p:extLst>
      <p:ext uri="{BB962C8B-B14F-4D97-AF65-F5344CB8AC3E}">
        <p14:creationId xmlns:p14="http://schemas.microsoft.com/office/powerpoint/2010/main" val="965337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450761" y="1672174"/>
            <a:ext cx="11177588" cy="3891499"/>
          </a:xfrm>
        </p:spPr>
        <p:txBody>
          <a:bodyPr>
            <a:noAutofit/>
          </a:bodyPr>
          <a:lstStyle/>
          <a:p>
            <a:pPr algn="just"/>
            <a:r>
              <a:rPr lang="tr-TR" sz="3600" dirty="0">
                <a:latin typeface="Times New Roman" panose="02020603050405020304" pitchFamily="18" charset="0"/>
                <a:cs typeface="Times New Roman" panose="02020603050405020304" pitchFamily="18" charset="0"/>
              </a:rPr>
              <a:t>Merkezi Sınav’da, her bina için 4 (dört) adet yedek sınav evrakı gönderilecek olup bunlardan 2 (iki) adeti yedek olarak sınava girecek öğrenci için kalan 2 (iki) yedek sınav evrakı ise baskı hatası durumunda kullanılacaktır. </a:t>
            </a:r>
            <a:r>
              <a:rPr lang="tr-TR" sz="3600" dirty="0" smtClean="0">
                <a:latin typeface="Times New Roman" panose="02020603050405020304" pitchFamily="18" charset="0"/>
                <a:cs typeface="Times New Roman" panose="02020603050405020304" pitchFamily="18" charset="0"/>
              </a:rPr>
              <a:t> Yedek </a:t>
            </a:r>
            <a:r>
              <a:rPr lang="tr-TR" sz="3600" dirty="0">
                <a:latin typeface="Times New Roman" panose="02020603050405020304" pitchFamily="18" charset="0"/>
                <a:cs typeface="Times New Roman" panose="02020603050405020304" pitchFamily="18" charset="0"/>
              </a:rPr>
              <a:t>salonda sınava alınması uygun bulunan diğer öğrenciler başka okula yönlendirilecektir. </a:t>
            </a:r>
            <a:endParaRPr lang="tr-TR" sz="3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39290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51338" y="1356838"/>
            <a:ext cx="10849970" cy="5500288"/>
          </a:xfrm>
          <a:prstGeom prst="rect">
            <a:avLst/>
          </a:prstGeom>
          <a:noFill/>
        </p:spPr>
        <p:txBody>
          <a:bodyPr wrap="square" rtlCol="0">
            <a:spAutoFit/>
          </a:bodyPr>
          <a:lstStyle/>
          <a:p>
            <a:pPr marL="228600" indent="-228600" algn="just" defTabSz="914400">
              <a:lnSpc>
                <a:spcPct val="120000"/>
              </a:lnSpc>
              <a:spcBef>
                <a:spcPts val="1000"/>
              </a:spcBef>
              <a:buClr>
                <a:schemeClr val="accent1"/>
              </a:buClr>
              <a:buSzPct val="100000"/>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Yedek salonda sınava girmek için başvuran öğrencilerin sınav başvurusunun olup olmadığı e-okul modülünden kontrol edilecektir. Sınava başvurusu olmayan öğrenciler hiçbir şekilde sınava alınmayacaktır. Ayrıca, yedek salonda sınava girmesi uygun görülen öğrenciler için yeni bir sınav giriş belgesi düzenlenmeyecek olup bu öğrencilerin kimlik bilgileri e-okuldan aldıkları sınav giriş belgesinden kontrol edilecektir. Yedek salonda sınava girecek öğrencilerin cevap kâğıtlarına aday bilgilerini yazmaları ve T.C. kimlik numaralarını ilgili bölüme kodlamaları gerekmektedir. </a:t>
            </a:r>
            <a:r>
              <a:rPr lang="tr-TR" sz="2400" dirty="0">
                <a:solidFill>
                  <a:schemeClr val="bg1"/>
                </a:solidFill>
                <a:latin typeface="Times New Roman" panose="02020603050405020304" pitchFamily="18" charset="0"/>
                <a:cs typeface="Times New Roman" panose="02020603050405020304" pitchFamily="18" charset="0"/>
              </a:rPr>
              <a:t>Cevap kâğıdındaki kimlik bilgileri eksik veya hatalı olan öğrencilerin cevap kâğıdı değerlendirmeye alınmayacağından kodlamalara özellikle dikkat edilmesi önem arz etmektedir</a:t>
            </a:r>
            <a:r>
              <a:rPr lang="tr-TR" sz="2400" dirty="0" smtClean="0">
                <a:solidFill>
                  <a:schemeClr val="bg1"/>
                </a:solidFill>
                <a:latin typeface="Times New Roman" panose="02020603050405020304" pitchFamily="18" charset="0"/>
                <a:cs typeface="Times New Roman" panose="02020603050405020304" pitchFamily="18" charset="0"/>
              </a:rPr>
              <a:t>.</a:t>
            </a:r>
          </a:p>
          <a:p>
            <a:pPr marL="342900" indent="-342900" algn="just" defTabSz="914400">
              <a:lnSpc>
                <a:spcPct val="120000"/>
              </a:lnSpc>
              <a:spcBef>
                <a:spcPts val="1000"/>
              </a:spcBef>
              <a:buClr>
                <a:schemeClr val="accent1"/>
              </a:buClr>
              <a:buSzPct val="100000"/>
              <a:buFont typeface="Wingdings" panose="05000000000000000000" pitchFamily="2" charset="2"/>
              <a:buChar char="ü"/>
            </a:pPr>
            <a:r>
              <a:rPr lang="tr-TR" sz="2400" b="1" dirty="0">
                <a:solidFill>
                  <a:srgbClr val="92D050"/>
                </a:solidFill>
                <a:latin typeface="Times New Roman" panose="02020603050405020304" pitchFamily="18" charset="0"/>
                <a:cs typeface="Times New Roman" panose="02020603050405020304" pitchFamily="18" charset="0"/>
              </a:rPr>
              <a:t>Ayrıca yedek olarak sınav katılan öğrencilerin geçerli kimlik belgesinin fotokopisi salon yoklama listesine eklenecektir. </a:t>
            </a:r>
          </a:p>
        </p:txBody>
      </p:sp>
    </p:spTree>
    <p:extLst>
      <p:ext uri="{BB962C8B-B14F-4D97-AF65-F5344CB8AC3E}">
        <p14:creationId xmlns:p14="http://schemas.microsoft.com/office/powerpoint/2010/main" val="40827939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71815" y="1358428"/>
            <a:ext cx="10890914" cy="4801314"/>
          </a:xfrm>
          <a:prstGeom prst="rect">
            <a:avLst/>
          </a:prstGeom>
          <a:noFill/>
        </p:spPr>
        <p:txBody>
          <a:bodyPr wrap="square" rtlCol="0">
            <a:spAutoFit/>
          </a:bodyPr>
          <a:lstStyle/>
          <a:p>
            <a:pPr algn="just">
              <a:lnSpc>
                <a:spcPct val="150000"/>
              </a:lnSpc>
            </a:pPr>
            <a:r>
              <a:rPr lang="tr-TR" sz="2800" dirty="0">
                <a:latin typeface="Times New Roman" panose="02020603050405020304" pitchFamily="18" charset="0"/>
                <a:cs typeface="Times New Roman" panose="02020603050405020304" pitchFamily="18" charset="0"/>
              </a:rPr>
              <a:t>Yedek Salonda sınava girecek adayların başvuruları okulları aracılığıyla Bölge Sınav Yürütme Komisyonuna başvurmaları gerekmektedir.</a:t>
            </a:r>
          </a:p>
          <a:p>
            <a:pPr algn="just">
              <a:lnSpc>
                <a:spcPct val="150000"/>
              </a:lnSpc>
            </a:pPr>
            <a:r>
              <a:rPr lang="tr-TR" sz="2800" dirty="0">
                <a:latin typeface="Times New Roman" panose="02020603050405020304" pitchFamily="18" charset="0"/>
                <a:cs typeface="Times New Roman" panose="02020603050405020304" pitchFamily="18" charset="0"/>
              </a:rPr>
              <a:t>Başvurular aşağıdaki şartlar taşınıyorsa yapılmalıdır:</a:t>
            </a:r>
          </a:p>
          <a:p>
            <a:pPr marL="615950" indent="-165100" algn="just">
              <a:lnSpc>
                <a:spcPct val="150000"/>
              </a:lnSpc>
              <a:buFont typeface="Wingdings" panose="05000000000000000000" pitchFamily="2" charset="2"/>
              <a:buChar char="v"/>
            </a:pPr>
            <a:r>
              <a:rPr lang="tr-TR" sz="2400" dirty="0">
                <a:latin typeface="Times New Roman" panose="02020603050405020304" pitchFamily="18" charset="0"/>
                <a:cs typeface="Times New Roman" panose="02020603050405020304" pitchFamily="18" charset="0"/>
              </a:rPr>
              <a:t>Naklen yer değişikliği ve benzeri hallere bağlı zorunlu ikamet değiştiren, </a:t>
            </a:r>
          </a:p>
          <a:p>
            <a:pPr marL="615950" indent="-165100" algn="just">
              <a:lnSpc>
                <a:spcPct val="150000"/>
              </a:lnSpc>
              <a:buFont typeface="Wingdings" panose="05000000000000000000" pitchFamily="2" charset="2"/>
              <a:buChar char="v"/>
            </a:pPr>
            <a:r>
              <a:rPr lang="tr-TR" sz="2400" dirty="0">
                <a:latin typeface="Times New Roman" panose="02020603050405020304" pitchFamily="18" charset="0"/>
                <a:cs typeface="Times New Roman" panose="02020603050405020304" pitchFamily="18" charset="0"/>
              </a:rPr>
              <a:t>Başka il ve ilçelerdeki okullara nakil olan,</a:t>
            </a:r>
          </a:p>
          <a:p>
            <a:pPr marL="615950" indent="-165100" algn="just">
              <a:lnSpc>
                <a:spcPct val="150000"/>
              </a:lnSpc>
              <a:buFont typeface="Wingdings" panose="05000000000000000000" pitchFamily="2" charset="2"/>
              <a:buChar char="v"/>
            </a:pPr>
            <a:r>
              <a:rPr lang="tr-TR" sz="2400" dirty="0">
                <a:latin typeface="Times New Roman" panose="02020603050405020304" pitchFamily="18" charset="0"/>
                <a:cs typeface="Times New Roman" panose="02020603050405020304" pitchFamily="18" charset="0"/>
              </a:rPr>
              <a:t>Ailesi tarım işçisi olarak çalışan,</a:t>
            </a:r>
          </a:p>
          <a:p>
            <a:pPr marL="615950" indent="-165100" algn="just">
              <a:lnSpc>
                <a:spcPct val="150000"/>
              </a:lnSpc>
              <a:buFont typeface="Wingdings" panose="05000000000000000000" pitchFamily="2" charset="2"/>
              <a:buChar char="v"/>
            </a:pPr>
            <a:r>
              <a:rPr lang="tr-TR" sz="2400" dirty="0">
                <a:latin typeface="Times New Roman" panose="02020603050405020304" pitchFamily="18" charset="0"/>
                <a:cs typeface="Times New Roman" panose="02020603050405020304" pitchFamily="18" charset="0"/>
              </a:rPr>
              <a:t>Rehberlik Araştırma Merkezleri (RAM) tarafından sisteme işlenemeyen, ancak sınavda özel hizmet alması gereken öğrenciler.</a:t>
            </a:r>
          </a:p>
        </p:txBody>
      </p:sp>
    </p:spTree>
    <p:extLst>
      <p:ext uri="{BB962C8B-B14F-4D97-AF65-F5344CB8AC3E}">
        <p14:creationId xmlns:p14="http://schemas.microsoft.com/office/powerpoint/2010/main" val="2478433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23953" y="1526242"/>
            <a:ext cx="10986448" cy="3970318"/>
          </a:xfrm>
          <a:prstGeom prst="rect">
            <a:avLst/>
          </a:prstGeom>
          <a:noFill/>
        </p:spPr>
        <p:txBody>
          <a:bodyPr wrap="square" rtlCol="0">
            <a:spAutoFit/>
          </a:bodyPr>
          <a:lstStyle/>
          <a:p>
            <a:pPr algn="just"/>
            <a:r>
              <a:rPr lang="tr-TR" sz="2800" dirty="0">
                <a:latin typeface="Times New Roman" panose="02020603050405020304" pitchFamily="18" charset="0"/>
                <a:cs typeface="Times New Roman" panose="02020603050405020304" pitchFamily="18" charset="0"/>
              </a:rPr>
              <a:t>İl millî eğitim müdürlüklerine Merkezi Sınav'da kullanılmak üzere “İl Yedek Kutusu” gönderilecektir. İl yedek kutusunda normal kitapçıkla beraber, sınav yapılan yabancı dillerden İngilizce dışındaki testler ile Din Kültürü ve Ahlak Bilgisi dersini farklı dinlerde okuyan öğrenciler için ilgili testleri içeren ek kitapçık, yedek cevap kâğıdı ve görme engelli öğrenciler için de “Hiç Görmeyen Soru Kitapçığı” bulunacaktır. İl yedek evrak kutusu il millî eğitim müdürlüğünde muhafaza edilecek, ihtiyaç duyulması hâlinde bölge sınav yürütme komisyonu kararıyla, önceden belirlenmiş olan binaya götürülerek o binada açılacaktır.</a:t>
            </a:r>
          </a:p>
        </p:txBody>
      </p:sp>
    </p:spTree>
    <p:extLst>
      <p:ext uri="{BB962C8B-B14F-4D97-AF65-F5344CB8AC3E}">
        <p14:creationId xmlns:p14="http://schemas.microsoft.com/office/powerpoint/2010/main" val="6040380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01271" y="1625995"/>
            <a:ext cx="10822675" cy="4401205"/>
          </a:xfrm>
          <a:prstGeom prst="rect">
            <a:avLst/>
          </a:prstGeom>
          <a:noFill/>
        </p:spPr>
        <p:txBody>
          <a:bodyPr wrap="square" rtlCol="0">
            <a:spAutoFit/>
          </a:bodyPr>
          <a:lstStyle/>
          <a:p>
            <a:pPr algn="just"/>
            <a:r>
              <a:rPr lang="tr-TR" sz="2800" dirty="0">
                <a:latin typeface="Times New Roman" panose="02020603050405020304" pitchFamily="18" charset="0"/>
                <a:cs typeface="Times New Roman" panose="02020603050405020304" pitchFamily="18" charset="0"/>
              </a:rPr>
              <a:t>Özel eğitim ihtiyacı olan öğrencilerin sınav esnasında alacakları tedbirler ve kullanacakları süreler sınav giriş belgelerinde yer almaktadır. Bu bilgiler aynı zamanda MEBBİS- Bina Bilgileri Modülü altında, Kurum İşlemleri menüsünde yer alan Kurum Raporları bölümünden “Salon Aday Yoklama Listesi’nde ayrıntılı olarak yer almaktadır. Bina sınav komisyonunca bu listelerden 2 (iki) adet çıktı alınarak biri sınav salonu kapısına asılacak, diğeri ise sınav güvelik poşeti ile birlikte salon başkanına teslim edilecektir. Salon görevlilerinin öğrencinin alacağı hizmet ve sınav süresine dikkat ederek öğrencileri salonda tutması gerekmektedir.</a:t>
            </a:r>
          </a:p>
        </p:txBody>
      </p:sp>
    </p:spTree>
    <p:extLst>
      <p:ext uri="{BB962C8B-B14F-4D97-AF65-F5344CB8AC3E}">
        <p14:creationId xmlns:p14="http://schemas.microsoft.com/office/powerpoint/2010/main" val="19380783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solidFill>
                  <a:schemeClr val="accent3">
                    <a:lumMod val="75000"/>
                  </a:schemeClr>
                </a:solidFill>
                <a:latin typeface="Times New Roman" panose="02020603050405020304" pitchFamily="18" charset="0"/>
                <a:cs typeface="Times New Roman" panose="02020603050405020304" pitchFamily="18" charset="0"/>
              </a:rPr>
              <a:t>Bina Sınav Komisyonunun görevleri</a:t>
            </a:r>
            <a:endParaRPr lang="tr-TR"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309093" y="1344580"/>
            <a:ext cx="11088710" cy="4656975"/>
          </a:xfrm>
        </p:spPr>
        <p:txBody>
          <a:bodyPr>
            <a:noAutofit/>
          </a:bodyPr>
          <a:lstStyle/>
          <a:p>
            <a:r>
              <a:rPr lang="tr-TR" sz="2400" dirty="0" smtClean="0">
                <a:latin typeface="Times New Roman" panose="02020603050405020304" pitchFamily="18" charset="0"/>
                <a:cs typeface="Times New Roman" panose="02020603050405020304" pitchFamily="18" charset="0"/>
              </a:rPr>
              <a:t>Sınavın </a:t>
            </a:r>
            <a:r>
              <a:rPr lang="tr-TR" sz="2400" dirty="0">
                <a:latin typeface="Times New Roman" panose="02020603050405020304" pitchFamily="18" charset="0"/>
                <a:cs typeface="Times New Roman" panose="02020603050405020304" pitchFamily="18" charset="0"/>
              </a:rPr>
              <a:t>planlamasını ve organizasyonunu yapar</a:t>
            </a:r>
            <a:r>
              <a:rPr lang="tr-TR" sz="2400" dirty="0" smtClean="0">
                <a:latin typeface="Times New Roman" panose="02020603050405020304" pitchFamily="18" charset="0"/>
                <a:cs typeface="Times New Roman" panose="02020603050405020304" pitchFamily="18" charset="0"/>
              </a:rPr>
              <a:t>.</a:t>
            </a:r>
          </a:p>
          <a:p>
            <a:r>
              <a:rPr lang="tr-TR" sz="2400" dirty="0" smtClean="0">
                <a:latin typeface="Times New Roman" panose="02020603050405020304" pitchFamily="18" charset="0"/>
                <a:cs typeface="Times New Roman" panose="02020603050405020304" pitchFamily="18" charset="0"/>
              </a:rPr>
              <a:t>Salon </a:t>
            </a:r>
            <a:r>
              <a:rPr lang="tr-TR" sz="2400" dirty="0">
                <a:latin typeface="Times New Roman" panose="02020603050405020304" pitchFamily="18" charset="0"/>
                <a:cs typeface="Times New Roman" panose="02020603050405020304" pitchFamily="18" charset="0"/>
              </a:rPr>
              <a:t>görevlilerinin cep telefonu ve benzeri iletişim araçları ile sınav salonlarına girmesini engeller</a:t>
            </a:r>
            <a:r>
              <a:rPr lang="tr-TR" sz="2400" dirty="0" smtClean="0">
                <a:latin typeface="Times New Roman" panose="02020603050405020304" pitchFamily="18" charset="0"/>
                <a:cs typeface="Times New Roman" panose="02020603050405020304" pitchFamily="18" charset="0"/>
              </a:rPr>
              <a:t>.</a:t>
            </a:r>
          </a:p>
          <a:p>
            <a:r>
              <a:rPr lang="tr-TR" sz="2400" dirty="0">
                <a:latin typeface="Times New Roman" panose="02020603050405020304" pitchFamily="18" charset="0"/>
                <a:cs typeface="Times New Roman" panose="02020603050405020304" pitchFamily="18" charset="0"/>
              </a:rPr>
              <a:t>Sınava girecek öğrencilerin salon yoklama listelerini </a:t>
            </a:r>
            <a:r>
              <a:rPr lang="tr-TR" sz="2400" dirty="0" smtClean="0">
                <a:latin typeface="Times New Roman" panose="02020603050405020304" pitchFamily="18" charset="0"/>
                <a:cs typeface="Times New Roman" panose="02020603050405020304" pitchFamily="18" charset="0"/>
              </a:rPr>
              <a:t>en </a:t>
            </a:r>
            <a:r>
              <a:rPr lang="tr-TR" sz="2400" dirty="0">
                <a:latin typeface="Times New Roman" panose="02020603050405020304" pitchFamily="18" charset="0"/>
                <a:cs typeface="Times New Roman" panose="02020603050405020304" pitchFamily="18" charset="0"/>
              </a:rPr>
              <a:t>az 2 (iki) gün önce öğrencilerin görebilecekleri uygun bir yerde ilan eder</a:t>
            </a:r>
            <a:r>
              <a:rPr lang="tr-TR" sz="2400" dirty="0" smtClean="0">
                <a:latin typeface="Times New Roman" panose="02020603050405020304" pitchFamily="18" charset="0"/>
                <a:cs typeface="Times New Roman" panose="02020603050405020304" pitchFamily="18" charset="0"/>
              </a:rPr>
              <a:t>.</a:t>
            </a:r>
          </a:p>
          <a:p>
            <a:r>
              <a:rPr lang="tr-TR" sz="2400" dirty="0">
                <a:latin typeface="Times New Roman" panose="02020603050405020304" pitchFamily="18" charset="0"/>
                <a:cs typeface="Times New Roman" panose="02020603050405020304" pitchFamily="18" charset="0"/>
              </a:rPr>
              <a:t>Sınav salonlarını </a:t>
            </a:r>
            <a:r>
              <a:rPr lang="tr-TR" sz="2400" dirty="0" smtClean="0">
                <a:latin typeface="Times New Roman" panose="02020603050405020304" pitchFamily="18" charset="0"/>
                <a:cs typeface="Times New Roman" panose="02020603050405020304" pitchFamily="18" charset="0"/>
              </a:rPr>
              <a:t>sınav </a:t>
            </a:r>
            <a:r>
              <a:rPr lang="tr-TR" sz="2400" dirty="0">
                <a:latin typeface="Times New Roman" panose="02020603050405020304" pitchFamily="18" charset="0"/>
                <a:cs typeface="Times New Roman" panose="02020603050405020304" pitchFamily="18" charset="0"/>
              </a:rPr>
              <a:t>oturma planı </a:t>
            </a:r>
            <a:r>
              <a:rPr lang="tr-TR" sz="2400" dirty="0" smtClean="0">
                <a:latin typeface="Times New Roman" panose="02020603050405020304" pitchFamily="18" charset="0"/>
                <a:cs typeface="Times New Roman" panose="02020603050405020304" pitchFamily="18" charset="0"/>
              </a:rPr>
              <a:t>doğrultusunda </a:t>
            </a:r>
            <a:r>
              <a:rPr lang="tr-TR" sz="2400" dirty="0">
                <a:latin typeface="Times New Roman" panose="02020603050405020304" pitchFamily="18" charset="0"/>
                <a:cs typeface="Times New Roman" panose="02020603050405020304" pitchFamily="18" charset="0"/>
              </a:rPr>
              <a:t>numaralandırarak sınavdan 1 (bir) gün önce hazır duruma gelmesini sağlar ve sınav süresince salonları kontrol eder</a:t>
            </a:r>
            <a:r>
              <a:rPr lang="tr-TR" sz="2400" dirty="0" smtClean="0">
                <a:latin typeface="Times New Roman" panose="02020603050405020304" pitchFamily="18" charset="0"/>
                <a:cs typeface="Times New Roman" panose="02020603050405020304" pitchFamily="18" charset="0"/>
              </a:rPr>
              <a:t>.</a:t>
            </a:r>
          </a:p>
          <a:p>
            <a:pPr marL="723900" indent="-80963">
              <a:buFont typeface="Wingdings" panose="05000000000000000000" pitchFamily="2" charset="2"/>
              <a:buChar char="Ø"/>
            </a:pPr>
            <a:r>
              <a:rPr lang="tr-TR" sz="2400" dirty="0" smtClean="0">
                <a:latin typeface="Times New Roman" panose="02020603050405020304" pitchFamily="18" charset="0"/>
                <a:cs typeface="Times New Roman" panose="02020603050405020304" pitchFamily="18" charset="0"/>
              </a:rPr>
              <a:t> OTURMA PLANI : </a:t>
            </a:r>
            <a:r>
              <a:rPr lang="tr-TR" sz="2400" dirty="0">
                <a:latin typeface="Times New Roman" panose="02020603050405020304" pitchFamily="18" charset="0"/>
                <a:cs typeface="Times New Roman" panose="02020603050405020304" pitchFamily="18" charset="0"/>
              </a:rPr>
              <a:t>Sınav salonlarını (**) ve salondaki sıraları, Bakanlığın gönderdiği sınav oturma planı (***) doğrultusunda numaralandırarak sınavdan 1 (bir) gün önce hazır duruma gelmesini sağlar ve sınav süresince salonları kontrol eder. </a:t>
            </a:r>
          </a:p>
        </p:txBody>
      </p:sp>
    </p:spTree>
    <p:extLst>
      <p:ext uri="{BB962C8B-B14F-4D97-AF65-F5344CB8AC3E}">
        <p14:creationId xmlns:p14="http://schemas.microsoft.com/office/powerpoint/2010/main" val="37791072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220896"/>
            <a:ext cx="9404723" cy="770777"/>
          </a:xfrm>
        </p:spPr>
        <p:txBody>
          <a:bodyPr/>
          <a:lstStyle/>
          <a:p>
            <a:pPr algn="ctr"/>
            <a:r>
              <a:rPr lang="tr-TR" dirty="0">
                <a:solidFill>
                  <a:schemeClr val="accent3">
                    <a:lumMod val="75000"/>
                  </a:schemeClr>
                </a:solidFill>
                <a:latin typeface="Times New Roman" panose="02020603050405020304" pitchFamily="18" charset="0"/>
                <a:cs typeface="Times New Roman" panose="02020603050405020304" pitchFamily="18" charset="0"/>
              </a:rPr>
              <a:t>Bina Sınav Komisyonunun görevleri</a:t>
            </a:r>
          </a:p>
        </p:txBody>
      </p:sp>
      <p:sp>
        <p:nvSpPr>
          <p:cNvPr id="3" name="İçerik Yer Tutucusu 2"/>
          <p:cNvSpPr>
            <a:spLocks noGrp="1"/>
          </p:cNvSpPr>
          <p:nvPr>
            <p:ph idx="1"/>
          </p:nvPr>
        </p:nvSpPr>
        <p:spPr>
          <a:xfrm>
            <a:off x="478440" y="1461940"/>
            <a:ext cx="11204812" cy="5260831"/>
          </a:xfrm>
        </p:spPr>
        <p:txBody>
          <a:bodyPr>
            <a:noAutofit/>
          </a:bodyPr>
          <a:lstStyle/>
          <a:p>
            <a:pPr algn="just"/>
            <a:r>
              <a:rPr lang="tr-TR" sz="2200" dirty="0">
                <a:latin typeface="Times New Roman" panose="02020603050405020304" pitchFamily="18" charset="0"/>
                <a:cs typeface="Times New Roman" panose="02020603050405020304" pitchFamily="18" charset="0"/>
              </a:rPr>
              <a:t>Salon görevlileri ile sınav başlamadan en az bir saat önce toplantı yaparak görev ve sorumluluklarını açıklar. </a:t>
            </a:r>
            <a:r>
              <a:rPr lang="tr-TR" sz="2200" dirty="0" smtClean="0">
                <a:latin typeface="Times New Roman" panose="02020603050405020304" pitchFamily="18" charset="0"/>
                <a:cs typeface="Times New Roman" panose="02020603050405020304" pitchFamily="18" charset="0"/>
              </a:rPr>
              <a:t> Toplantıya </a:t>
            </a:r>
            <a:r>
              <a:rPr lang="tr-TR" sz="2200" dirty="0">
                <a:latin typeface="Times New Roman" panose="02020603050405020304" pitchFamily="18" charset="0"/>
                <a:cs typeface="Times New Roman" panose="02020603050405020304" pitchFamily="18" charset="0"/>
              </a:rPr>
              <a:t>katılmayan salon görevlisinin yerine yedek gözetmenlerden görevlendirme yapar</a:t>
            </a:r>
            <a:r>
              <a:rPr lang="tr-TR" sz="2200" dirty="0" smtClean="0">
                <a:latin typeface="Times New Roman" panose="02020603050405020304" pitchFamily="18" charset="0"/>
                <a:cs typeface="Times New Roman" panose="02020603050405020304" pitchFamily="18" charset="0"/>
              </a:rPr>
              <a:t>. </a:t>
            </a:r>
          </a:p>
          <a:p>
            <a:pPr algn="just"/>
            <a:r>
              <a:rPr lang="tr-TR" sz="2200" dirty="0" smtClean="0">
                <a:latin typeface="Times New Roman" panose="02020603050405020304" pitchFamily="18" charset="0"/>
                <a:cs typeface="Times New Roman" panose="02020603050405020304" pitchFamily="18" charset="0"/>
              </a:rPr>
              <a:t>Salon Başkanı ve Gözetmen görevleri </a:t>
            </a:r>
            <a:r>
              <a:rPr lang="tr-TR" sz="2200" dirty="0" err="1" smtClean="0">
                <a:latin typeface="Times New Roman" panose="02020603050405020304" pitchFamily="18" charset="0"/>
                <a:cs typeface="Times New Roman" panose="02020603050405020304" pitchFamily="18" charset="0"/>
              </a:rPr>
              <a:t>MEBBİS’ten</a:t>
            </a:r>
            <a:r>
              <a:rPr lang="tr-TR" sz="2200" dirty="0" smtClean="0">
                <a:latin typeface="Times New Roman" panose="02020603050405020304" pitchFamily="18" charset="0"/>
                <a:cs typeface="Times New Roman" panose="02020603050405020304" pitchFamily="18" charset="0"/>
              </a:rPr>
              <a:t> otomatik belirleneceği için toplantıda kura çekilmeyecek olup, toplantıdan önce MEBBİS-Sınav İşlemleri Modülü-Sınav Binası Görevli Girişi menüsünden alınacak çıktıda görevler belirlenmiş olacaktır.</a:t>
            </a:r>
          </a:p>
          <a:p>
            <a:pPr algn="just"/>
            <a:r>
              <a:rPr lang="tr-TR" sz="2200" dirty="0">
                <a:latin typeface="Times New Roman" panose="02020603050405020304" pitchFamily="18" charset="0"/>
                <a:cs typeface="Times New Roman" panose="02020603050405020304" pitchFamily="18" charset="0"/>
              </a:rPr>
              <a:t>Toplantıya katılmayan, </a:t>
            </a:r>
            <a:r>
              <a:rPr lang="tr-TR" sz="2200" dirty="0" smtClean="0">
                <a:latin typeface="Times New Roman" panose="02020603050405020304" pitchFamily="18" charset="0"/>
                <a:cs typeface="Times New Roman" panose="02020603050405020304" pitchFamily="18" charset="0"/>
              </a:rPr>
              <a:t>geç </a:t>
            </a:r>
            <a:r>
              <a:rPr lang="tr-TR" sz="2200" dirty="0">
                <a:latin typeface="Times New Roman" panose="02020603050405020304" pitchFamily="18" charset="0"/>
                <a:cs typeface="Times New Roman" panose="02020603050405020304" pitchFamily="18" charset="0"/>
              </a:rPr>
              <a:t>gelen ve/veya cep telefonu ile sınav salonuna girmekte ısrar eden salon görevlisine (yedek gözetmen dâhil) görev vermez. Bu salon görevlisini tutanakla belirleyerek bölge sınav yürütme komisyonuna bildirir</a:t>
            </a:r>
            <a:r>
              <a:rPr lang="tr-TR" sz="2200" dirty="0" smtClean="0">
                <a:latin typeface="Times New Roman" panose="02020603050405020304" pitchFamily="18" charset="0"/>
                <a:cs typeface="Times New Roman" panose="02020603050405020304" pitchFamily="18" charset="0"/>
              </a:rPr>
              <a:t>. </a:t>
            </a:r>
            <a:r>
              <a:rPr lang="tr-TR" sz="2200" dirty="0">
                <a:solidFill>
                  <a:schemeClr val="accent2">
                    <a:lumMod val="60000"/>
                    <a:lumOff val="40000"/>
                  </a:schemeClr>
                </a:solidFill>
                <a:latin typeface="Times New Roman" panose="02020603050405020304" pitchFamily="18" charset="0"/>
                <a:cs typeface="Times New Roman" panose="02020603050405020304" pitchFamily="18" charset="0"/>
              </a:rPr>
              <a:t>Bu konuda taviz vermeden toplantıya katılmayan veya geç gelen öğretmenin görevini iptal ediniz</a:t>
            </a:r>
            <a:r>
              <a:rPr lang="tr-TR" sz="2200" dirty="0" smtClean="0">
                <a:solidFill>
                  <a:schemeClr val="accent2">
                    <a:lumMod val="60000"/>
                    <a:lumOff val="40000"/>
                  </a:schemeClr>
                </a:solidFill>
                <a:latin typeface="Times New Roman" panose="02020603050405020304" pitchFamily="18" charset="0"/>
                <a:cs typeface="Times New Roman" panose="02020603050405020304" pitchFamily="18" charset="0"/>
              </a:rPr>
              <a:t>.</a:t>
            </a:r>
          </a:p>
          <a:p>
            <a:pPr algn="just"/>
            <a:r>
              <a:rPr lang="tr-TR" sz="2200" dirty="0">
                <a:latin typeface="Times New Roman" panose="02020603050405020304" pitchFamily="18" charset="0"/>
                <a:cs typeface="Times New Roman" panose="02020603050405020304" pitchFamily="18" charset="0"/>
              </a:rPr>
              <a:t>Bütün sınav salonlarında sınavın aynı saatte başlamasını ve sınav tedbiri alınan öğrenciler hariç aynı sürede bitmesini sağlar</a:t>
            </a:r>
            <a:r>
              <a:rPr lang="tr-TR" sz="2200" dirty="0" smtClean="0">
                <a:latin typeface="Times New Roman" panose="02020603050405020304" pitchFamily="18" charset="0"/>
                <a:cs typeface="Times New Roman" panose="02020603050405020304" pitchFamily="18" charset="0"/>
              </a:rPr>
              <a:t>.</a:t>
            </a:r>
          </a:p>
          <a:p>
            <a:pPr algn="just"/>
            <a:r>
              <a:rPr lang="tr-TR" sz="2200" dirty="0">
                <a:latin typeface="Times New Roman" panose="02020603050405020304" pitchFamily="18" charset="0"/>
                <a:cs typeface="Times New Roman" panose="02020603050405020304" pitchFamily="18" charset="0"/>
              </a:rPr>
              <a:t>Sınav sırasında gerekmedikçe yedek sınav poşetini kesinlikle açmaz ve yedek sınav poşetini bina sınav Komisyonunun bulunduğu yerde muhafaza eder.</a:t>
            </a:r>
            <a:endParaRPr lang="tr-TR" sz="2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97979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17239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0000"/>
                </a:solidFill>
                <a:latin typeface="Times New Roman" panose="02020603050405020304" pitchFamily="18" charset="0"/>
                <a:cs typeface="Times New Roman" panose="02020603050405020304" pitchFamily="18" charset="0"/>
              </a:rPr>
              <a:t>Sınav Güvenliği</a:t>
            </a:r>
            <a:endParaRPr lang="tr-TR" dirty="0">
              <a:solidFill>
                <a:srgbClr val="FF000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914400" y="1853248"/>
            <a:ext cx="10470524" cy="4195481"/>
          </a:xfrm>
        </p:spPr>
        <p:txBody>
          <a:bodyPr>
            <a:normAutofit/>
          </a:bodyPr>
          <a:lstStyle/>
          <a:p>
            <a:pPr algn="just"/>
            <a:r>
              <a:rPr lang="tr-TR" sz="2800" dirty="0" smtClean="0">
                <a:latin typeface="Times New Roman" panose="02020603050405020304" pitchFamily="18" charset="0"/>
                <a:cs typeface="Times New Roman" panose="02020603050405020304" pitchFamily="18" charset="0"/>
              </a:rPr>
              <a:t>İçişleri Bakanlığı ile yapılan protokol uyarınca; sınav evrakının, saklama odasından sınav merkezlerine nakledilmesi, sınav merkezlerinde korunması ve sınavdan sonra saklama odasına kadar geçen her aşamada Emniyet Personeli tarafından gerekli güvenlik tedbiri alınacaktır.</a:t>
            </a:r>
          </a:p>
          <a:p>
            <a:pPr algn="just"/>
            <a:r>
              <a:rPr lang="tr-TR" sz="2800" dirty="0" smtClean="0">
                <a:latin typeface="Times New Roman" panose="02020603050405020304" pitchFamily="18" charset="0"/>
                <a:cs typeface="Times New Roman" panose="02020603050405020304" pitchFamily="18" charset="0"/>
              </a:rPr>
              <a:t>Ayrıca, sınav günü, sınav yapılacak binalarda gerekli her türlü tedbirin alınması sınav güvenliğine gölge düşürecek olayların yaşanmaması açısından gereklidir.</a:t>
            </a: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90816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solidFill>
                  <a:schemeClr val="accent3">
                    <a:lumMod val="75000"/>
                  </a:schemeClr>
                </a:solidFill>
                <a:latin typeface="Times New Roman" panose="02020603050405020304" pitchFamily="18" charset="0"/>
                <a:cs typeface="Times New Roman" panose="02020603050405020304" pitchFamily="18" charset="0"/>
              </a:rPr>
              <a:t>Bina Sınav Komisyonunun görevleri</a:t>
            </a:r>
          </a:p>
        </p:txBody>
      </p:sp>
      <p:sp>
        <p:nvSpPr>
          <p:cNvPr id="3" name="İçerik Yer Tutucusu 2"/>
          <p:cNvSpPr>
            <a:spLocks noGrp="1"/>
          </p:cNvSpPr>
          <p:nvPr>
            <p:ph idx="1"/>
          </p:nvPr>
        </p:nvSpPr>
        <p:spPr>
          <a:xfrm>
            <a:off x="517077" y="1539214"/>
            <a:ext cx="11204812" cy="4057522"/>
          </a:xfrm>
        </p:spPr>
        <p:txBody>
          <a:bodyPr>
            <a:noAutofit/>
          </a:bodyPr>
          <a:lstStyle/>
          <a:p>
            <a:pPr algn="just"/>
            <a:r>
              <a:rPr lang="tr-TR" sz="2400" dirty="0">
                <a:latin typeface="Times New Roman" panose="02020603050405020304" pitchFamily="18" charset="0"/>
                <a:cs typeface="Times New Roman" panose="02020603050405020304" pitchFamily="18" charset="0"/>
              </a:rPr>
              <a:t>Öğrenciler, sınav salonlarına alınırken üzerlerinde kullanımı doktor raporu ile belirlenen hasta veya engellilere ait cihazlar (işitme cihazı, insülin pompası, şeker ölçüm cihazı ve benzeri) hariç, çanta, cep telefonu, telsiz, radyo, saat, bilgisayar, kamera ve benzeri iletişim araçları ile </a:t>
            </a:r>
            <a:r>
              <a:rPr lang="tr-TR" sz="2400" dirty="0" smtClean="0">
                <a:latin typeface="Times New Roman" panose="02020603050405020304" pitchFamily="18" charset="0"/>
                <a:cs typeface="Times New Roman" panose="02020603050405020304" pitchFamily="18" charset="0"/>
              </a:rPr>
              <a:t>depolama </a:t>
            </a:r>
            <a:r>
              <a:rPr lang="tr-TR" sz="2400" dirty="0">
                <a:latin typeface="Times New Roman" panose="02020603050405020304" pitchFamily="18" charset="0"/>
                <a:cs typeface="Times New Roman" panose="02020603050405020304" pitchFamily="18" charset="0"/>
              </a:rPr>
              <a:t>kayıt ve veri aktarma cihazları, kablosuz iletişim sağlayan cihazlar ve kulaklık, kolye, küpe, bilezik, yüzük, broş ve benzeri eşyalar ile her türlü elektronik ve/veya mekanik cihazlar, </a:t>
            </a:r>
            <a:r>
              <a:rPr lang="tr-TR" sz="2400" dirty="0" err="1">
                <a:latin typeface="Times New Roman" panose="02020603050405020304" pitchFamily="18" charset="0"/>
                <a:cs typeface="Times New Roman" panose="02020603050405020304" pitchFamily="18" charset="0"/>
              </a:rPr>
              <a:t>databank</a:t>
            </a:r>
            <a:r>
              <a:rPr lang="tr-TR" sz="2400" dirty="0">
                <a:latin typeface="Times New Roman" panose="02020603050405020304" pitchFamily="18" charset="0"/>
                <a:cs typeface="Times New Roman" panose="02020603050405020304" pitchFamily="18" charset="0"/>
              </a:rPr>
              <a:t> sözlük, hesap makinesi, kâğıt, kitap, defter, not vb. dokümanlar, pergel, açıölçer, cetvel vb. araçlar, delici ve kesici aletlerle sınav binasına alınmayacaktır. Öğrenciler, bu araçlarla sınava alınmayacağı gibi sınav anında yanında bulunduğu tespit edilirse sınav kurallarını ihlal ettiği gerekçesiyle sınavı tutanakla geçersiz sayılacaktır. </a:t>
            </a:r>
            <a:endParaRPr lang="tr-TR"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10216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9404723" cy="891988"/>
          </a:xfrm>
        </p:spPr>
        <p:txBody>
          <a:bodyPr/>
          <a:lstStyle/>
          <a:p>
            <a:r>
              <a:rPr lang="tr-TR" sz="3200" dirty="0" smtClean="0"/>
              <a:t>SALON GÖREVLİLERİNİN YAPACAĞI İŞLEMLER</a:t>
            </a:r>
            <a:endParaRPr lang="tr-TR" sz="3200" dirty="0"/>
          </a:p>
        </p:txBody>
      </p:sp>
      <p:sp>
        <p:nvSpPr>
          <p:cNvPr id="3" name="İçerik Yer Tutucusu 2"/>
          <p:cNvSpPr>
            <a:spLocks noGrp="1"/>
          </p:cNvSpPr>
          <p:nvPr>
            <p:ph idx="1"/>
          </p:nvPr>
        </p:nvSpPr>
        <p:spPr>
          <a:xfrm>
            <a:off x="646111" y="1446306"/>
            <a:ext cx="10931807" cy="4195481"/>
          </a:xfrm>
        </p:spPr>
        <p:txBody>
          <a:bodyPr>
            <a:noAutofit/>
          </a:bodyPr>
          <a:lstStyle/>
          <a:p>
            <a:pPr marL="0" indent="0">
              <a:buNone/>
            </a:pPr>
            <a:r>
              <a:rPr lang="tr-TR" sz="2400" dirty="0">
                <a:solidFill>
                  <a:schemeClr val="bg1"/>
                </a:solidFill>
                <a:latin typeface="Times New Roman" panose="02020603050405020304" pitchFamily="18" charset="0"/>
                <a:cs typeface="Times New Roman" panose="02020603050405020304" pitchFamily="18" charset="0"/>
              </a:rPr>
              <a:t>Öğrenci; cevap kâğıdı üzerindeki kitapçık türü ve cevap bilgileri işaretlemelerini siyah </a:t>
            </a:r>
            <a:r>
              <a:rPr lang="tr-TR" sz="2400" dirty="0">
                <a:solidFill>
                  <a:srgbClr val="FFC000"/>
                </a:solidFill>
                <a:latin typeface="Times New Roman" panose="02020603050405020304" pitchFamily="18" charset="0"/>
                <a:cs typeface="Times New Roman" panose="02020603050405020304" pitchFamily="18" charset="0"/>
              </a:rPr>
              <a:t>yumuşak uçlu kurşun kalemle</a:t>
            </a:r>
            <a:r>
              <a:rPr lang="tr-TR" sz="2400" dirty="0">
                <a:solidFill>
                  <a:schemeClr val="bg1"/>
                </a:solidFill>
                <a:latin typeface="Times New Roman" panose="02020603050405020304" pitchFamily="18" charset="0"/>
                <a:cs typeface="Times New Roman" panose="02020603050405020304" pitchFamily="18" charset="0"/>
              </a:rPr>
              <a:t>, imza bölümünü </a:t>
            </a:r>
            <a:r>
              <a:rPr lang="tr-TR" sz="2400" dirty="0">
                <a:solidFill>
                  <a:srgbClr val="FFC000"/>
                </a:solidFill>
                <a:latin typeface="Times New Roman" panose="02020603050405020304" pitchFamily="18" charset="0"/>
                <a:cs typeface="Times New Roman" panose="02020603050405020304" pitchFamily="18" charset="0"/>
              </a:rPr>
              <a:t>silinmeyen bir kalemle </a:t>
            </a:r>
            <a:r>
              <a:rPr lang="tr-TR" sz="2400" dirty="0" smtClean="0">
                <a:solidFill>
                  <a:schemeClr val="bg1"/>
                </a:solidFill>
                <a:latin typeface="Times New Roman" panose="02020603050405020304" pitchFamily="18" charset="0"/>
                <a:cs typeface="Times New Roman" panose="02020603050405020304" pitchFamily="18" charset="0"/>
              </a:rPr>
              <a:t>imzalayacaktır.</a:t>
            </a:r>
          </a:p>
          <a:p>
            <a:pPr>
              <a:buFont typeface="Wingdings" panose="05000000000000000000" pitchFamily="2" charset="2"/>
              <a:buChar char="Ø"/>
            </a:pPr>
            <a:r>
              <a:rPr lang="tr-TR" sz="2400" dirty="0" smtClean="0">
                <a:latin typeface="Times New Roman" panose="02020603050405020304" pitchFamily="18" charset="0"/>
                <a:cs typeface="Times New Roman" panose="02020603050405020304" pitchFamily="18" charset="0"/>
              </a:rPr>
              <a:t>Sınav </a:t>
            </a:r>
            <a:r>
              <a:rPr lang="tr-TR" sz="2400" dirty="0">
                <a:latin typeface="Times New Roman" panose="02020603050405020304" pitchFamily="18" charset="0"/>
                <a:cs typeface="Times New Roman" panose="02020603050405020304" pitchFamily="18" charset="0"/>
              </a:rPr>
              <a:t>başlamadan en geç 1 (bir) saat önce sınav yerinde hazır bulunur ve sınav </a:t>
            </a:r>
            <a:r>
              <a:rPr lang="tr-TR" sz="2400" dirty="0" smtClean="0">
                <a:latin typeface="Times New Roman" panose="02020603050405020304" pitchFamily="18" charset="0"/>
                <a:cs typeface="Times New Roman" panose="02020603050405020304" pitchFamily="18" charset="0"/>
              </a:rPr>
              <a:t>öncesi toplantıya </a:t>
            </a:r>
            <a:r>
              <a:rPr lang="tr-TR" sz="2400" dirty="0">
                <a:latin typeface="Times New Roman" panose="02020603050405020304" pitchFamily="18" charset="0"/>
                <a:cs typeface="Times New Roman" panose="02020603050405020304" pitchFamily="18" charset="0"/>
              </a:rPr>
              <a:t>mutlaka katılır</a:t>
            </a:r>
            <a:r>
              <a:rPr lang="tr-TR" sz="2400" dirty="0" smtClean="0">
                <a:latin typeface="Times New Roman" panose="02020603050405020304" pitchFamily="18" charset="0"/>
                <a:cs typeface="Times New Roman" panose="02020603050405020304" pitchFamily="18" charset="0"/>
              </a:rPr>
              <a:t>.</a:t>
            </a:r>
          </a:p>
          <a:p>
            <a:r>
              <a:rPr lang="tr-TR" sz="2400" dirty="0" smtClean="0">
                <a:latin typeface="Times New Roman" panose="02020603050405020304" pitchFamily="18" charset="0"/>
                <a:cs typeface="Times New Roman" panose="02020603050405020304" pitchFamily="18" charset="0"/>
              </a:rPr>
              <a:t>Salon </a:t>
            </a:r>
            <a:r>
              <a:rPr lang="tr-TR" sz="2400" dirty="0">
                <a:latin typeface="Times New Roman" panose="02020603050405020304" pitchFamily="18" charset="0"/>
                <a:cs typeface="Times New Roman" panose="02020603050405020304" pitchFamily="18" charset="0"/>
              </a:rPr>
              <a:t>başkanı görevli olduğu salona ait sınav güvenlik poşetini ve </a:t>
            </a:r>
            <a:r>
              <a:rPr lang="tr-TR" sz="2400" dirty="0" smtClean="0">
                <a:latin typeface="Times New Roman" panose="02020603050405020304" pitchFamily="18" charset="0"/>
                <a:cs typeface="Times New Roman" panose="02020603050405020304" pitchFamily="18" charset="0"/>
              </a:rPr>
              <a:t>salon </a:t>
            </a:r>
            <a:r>
              <a:rPr lang="tr-TR" sz="2400" dirty="0">
                <a:latin typeface="Times New Roman" panose="02020603050405020304" pitchFamily="18" charset="0"/>
                <a:cs typeface="Times New Roman" panose="02020603050405020304" pitchFamily="18" charset="0"/>
              </a:rPr>
              <a:t>yoklama listesini tutanakla teslim </a:t>
            </a:r>
            <a:r>
              <a:rPr lang="tr-TR" sz="2400" dirty="0" smtClean="0">
                <a:latin typeface="Times New Roman" panose="02020603050405020304" pitchFamily="18" charset="0"/>
                <a:cs typeface="Times New Roman" panose="02020603050405020304" pitchFamily="18" charset="0"/>
              </a:rPr>
              <a:t>alır.</a:t>
            </a:r>
          </a:p>
          <a:p>
            <a:r>
              <a:rPr lang="tr-TR" sz="2400" dirty="0">
                <a:latin typeface="Times New Roman" panose="02020603050405020304" pitchFamily="18" charset="0"/>
                <a:cs typeface="Times New Roman" panose="02020603050405020304" pitchFamily="18" charset="0"/>
              </a:rPr>
              <a:t>Gözetmen görevli olduğu salona giderek öğrencileri karşılar</a:t>
            </a:r>
            <a:r>
              <a:rPr lang="tr-TR" sz="2400" dirty="0" smtClean="0">
                <a:latin typeface="Times New Roman" panose="02020603050405020304" pitchFamily="18" charset="0"/>
                <a:cs typeface="Times New Roman" panose="02020603050405020304" pitchFamily="18" charset="0"/>
              </a:rPr>
              <a:t>.</a:t>
            </a:r>
          </a:p>
          <a:p>
            <a:r>
              <a:rPr lang="tr-TR" sz="2400" dirty="0" smtClean="0">
                <a:latin typeface="Times New Roman" panose="02020603050405020304" pitchFamily="18" charset="0"/>
                <a:cs typeface="Times New Roman" panose="02020603050405020304" pitchFamily="18" charset="0"/>
              </a:rPr>
              <a:t>Öğrencileri </a:t>
            </a:r>
            <a:r>
              <a:rPr lang="tr-TR" sz="2400" dirty="0">
                <a:latin typeface="Times New Roman" panose="02020603050405020304" pitchFamily="18" charset="0"/>
                <a:cs typeface="Times New Roman" panose="02020603050405020304" pitchFamily="18" charset="0"/>
              </a:rPr>
              <a:t>sınava, </a:t>
            </a:r>
            <a:r>
              <a:rPr lang="tr-TR" sz="2400" dirty="0" smtClean="0">
                <a:latin typeface="Times New Roman" panose="02020603050405020304" pitchFamily="18" charset="0"/>
                <a:cs typeface="Times New Roman" panose="02020603050405020304" pitchFamily="18" charset="0"/>
              </a:rPr>
              <a:t>gerekli belgeleri </a:t>
            </a:r>
            <a:r>
              <a:rPr lang="tr-TR" sz="2400" dirty="0">
                <a:latin typeface="Times New Roman" panose="02020603050405020304" pitchFamily="18" charset="0"/>
                <a:cs typeface="Times New Roman" panose="02020603050405020304" pitchFamily="18" charset="0"/>
              </a:rPr>
              <a:t>kontrol ederek alır</a:t>
            </a:r>
            <a:r>
              <a:rPr lang="tr-TR" sz="2400" dirty="0" smtClean="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Sınav giriş belgesi </a:t>
            </a:r>
            <a:r>
              <a:rPr lang="tr-TR" sz="2400" dirty="0" smtClean="0">
                <a:latin typeface="Times New Roman" panose="02020603050405020304" pitchFamily="18" charset="0"/>
                <a:cs typeface="Times New Roman" panose="02020603050405020304" pitchFamily="18" charset="0"/>
              </a:rPr>
              <a:t>öğrencide kalacaktır.</a:t>
            </a:r>
          </a:p>
          <a:p>
            <a:r>
              <a:rPr lang="tr-TR" sz="2400" dirty="0" smtClean="0">
                <a:latin typeface="Times New Roman" panose="02020603050405020304" pitchFamily="18" charset="0"/>
                <a:cs typeface="Times New Roman" panose="02020603050405020304" pitchFamily="18" charset="0"/>
              </a:rPr>
              <a:t>Öğrenciler</a:t>
            </a:r>
            <a:r>
              <a:rPr lang="tr-TR" sz="2400" dirty="0">
                <a:latin typeface="Times New Roman" panose="02020603050405020304" pitchFamily="18" charset="0"/>
                <a:cs typeface="Times New Roman" panose="02020603050405020304" pitchFamily="18" charset="0"/>
              </a:rPr>
              <a:t>, fotoğraflı-onaylı “Sınav Giriş </a:t>
            </a:r>
            <a:r>
              <a:rPr lang="tr-TR" sz="2400" dirty="0" err="1">
                <a:latin typeface="Times New Roman" panose="02020603050405020304" pitchFamily="18" charset="0"/>
                <a:cs typeface="Times New Roman" panose="02020603050405020304" pitchFamily="18" charset="0"/>
              </a:rPr>
              <a:t>Belgesi”nde</a:t>
            </a:r>
            <a:r>
              <a:rPr lang="tr-TR" sz="2400" dirty="0">
                <a:latin typeface="Times New Roman" panose="02020603050405020304" pitchFamily="18" charset="0"/>
                <a:cs typeface="Times New Roman" panose="02020603050405020304" pitchFamily="18" charset="0"/>
              </a:rPr>
              <a:t> belirtilen salonda kendi </a:t>
            </a:r>
            <a:r>
              <a:rPr lang="tr-TR" sz="2400" dirty="0" smtClean="0">
                <a:latin typeface="Times New Roman" panose="02020603050405020304" pitchFamily="18" charset="0"/>
                <a:cs typeface="Times New Roman" panose="02020603050405020304" pitchFamily="18" charset="0"/>
              </a:rPr>
              <a:t>sıra numarasında </a:t>
            </a:r>
            <a:r>
              <a:rPr lang="tr-TR" sz="2400" dirty="0">
                <a:latin typeface="Times New Roman" panose="02020603050405020304" pitchFamily="18" charset="0"/>
                <a:cs typeface="Times New Roman" panose="02020603050405020304" pitchFamily="18" charset="0"/>
              </a:rPr>
              <a:t>oturur, gerektiğinde öğrencinin yerini değiştirme yetkisi salon </a:t>
            </a:r>
            <a:r>
              <a:rPr lang="tr-TR" sz="2400" dirty="0" smtClean="0">
                <a:latin typeface="Times New Roman" panose="02020603050405020304" pitchFamily="18" charset="0"/>
                <a:cs typeface="Times New Roman" panose="02020603050405020304" pitchFamily="18" charset="0"/>
              </a:rPr>
              <a:t>başkanına aittir</a:t>
            </a:r>
            <a:r>
              <a:rPr lang="tr-TR"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43695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9404723" cy="891988"/>
          </a:xfrm>
        </p:spPr>
        <p:txBody>
          <a:bodyPr/>
          <a:lstStyle/>
          <a:p>
            <a:r>
              <a:rPr lang="tr-TR" sz="3200" dirty="0" smtClean="0"/>
              <a:t>SALON GÖREVLİLERİNİN YAPACAĞI İŞLEMLER</a:t>
            </a:r>
            <a:endParaRPr lang="tr-TR" sz="3200" dirty="0"/>
          </a:p>
        </p:txBody>
      </p:sp>
      <p:sp>
        <p:nvSpPr>
          <p:cNvPr id="3" name="İçerik Yer Tutucusu 2"/>
          <p:cNvSpPr>
            <a:spLocks noGrp="1"/>
          </p:cNvSpPr>
          <p:nvPr>
            <p:ph idx="1"/>
          </p:nvPr>
        </p:nvSpPr>
        <p:spPr>
          <a:xfrm>
            <a:off x="646111" y="1501589"/>
            <a:ext cx="10931807" cy="4195481"/>
          </a:xfrm>
        </p:spPr>
        <p:txBody>
          <a:bodyPr>
            <a:noAutofit/>
          </a:bodyPr>
          <a:lstStyle/>
          <a:p>
            <a:pPr algn="just"/>
            <a:r>
              <a:rPr lang="tr-TR" sz="2400" dirty="0">
                <a:latin typeface="Times New Roman" panose="02020603050405020304" pitchFamily="18" charset="0"/>
                <a:cs typeface="Times New Roman" panose="02020603050405020304" pitchFamily="18" charset="0"/>
              </a:rPr>
              <a:t>Sınavın başlamasından itibaren </a:t>
            </a:r>
            <a:r>
              <a:rPr lang="tr-TR" sz="2400" b="1" dirty="0">
                <a:latin typeface="Times New Roman" panose="02020603050405020304" pitchFamily="18" charset="0"/>
                <a:cs typeface="Times New Roman" panose="02020603050405020304" pitchFamily="18" charset="0"/>
              </a:rPr>
              <a:t>ilk 15 dakika </a:t>
            </a:r>
            <a:r>
              <a:rPr lang="tr-TR" sz="2400" dirty="0">
                <a:latin typeface="Times New Roman" panose="02020603050405020304" pitchFamily="18" charset="0"/>
                <a:cs typeface="Times New Roman" panose="02020603050405020304" pitchFamily="18" charset="0"/>
              </a:rPr>
              <a:t>içerisinde salona gelen öğrencilerin </a:t>
            </a:r>
            <a:r>
              <a:rPr lang="tr-TR" sz="2400" dirty="0" smtClean="0">
                <a:latin typeface="Times New Roman" panose="02020603050405020304" pitchFamily="18" charset="0"/>
                <a:cs typeface="Times New Roman" panose="02020603050405020304" pitchFamily="18" charset="0"/>
              </a:rPr>
              <a:t>sınava katılmalarını </a:t>
            </a:r>
            <a:r>
              <a:rPr lang="tr-TR" sz="2400" dirty="0">
                <a:latin typeface="Times New Roman" panose="02020603050405020304" pitchFamily="18" charset="0"/>
                <a:cs typeface="Times New Roman" panose="02020603050405020304" pitchFamily="18" charset="0"/>
              </a:rPr>
              <a:t>sağlar. Bu öğrencilere ek süre </a:t>
            </a:r>
            <a:r>
              <a:rPr lang="tr-TR" sz="2400" dirty="0" smtClean="0">
                <a:latin typeface="Times New Roman" panose="02020603050405020304" pitchFamily="18" charset="0"/>
                <a:cs typeface="Times New Roman" panose="02020603050405020304" pitchFamily="18" charset="0"/>
              </a:rPr>
              <a:t>verilmez.</a:t>
            </a:r>
          </a:p>
          <a:p>
            <a:pPr algn="just"/>
            <a:r>
              <a:rPr lang="tr-TR" sz="2400" dirty="0" smtClean="0">
                <a:latin typeface="Times New Roman" panose="02020603050405020304" pitchFamily="18" charset="0"/>
                <a:cs typeface="Times New Roman" panose="02020603050405020304" pitchFamily="18" charset="0"/>
              </a:rPr>
              <a:t>Sınavın </a:t>
            </a:r>
            <a:r>
              <a:rPr lang="tr-TR" sz="2400" dirty="0">
                <a:latin typeface="Times New Roman" panose="02020603050405020304" pitchFamily="18" charset="0"/>
                <a:cs typeface="Times New Roman" panose="02020603050405020304" pitchFamily="18" charset="0"/>
              </a:rPr>
              <a:t>başlama ve bitiş saatlerini adayların görebileceği şekilde tahtaya yazar. </a:t>
            </a:r>
            <a:r>
              <a:rPr lang="tr-TR" sz="2400" dirty="0" smtClean="0">
                <a:latin typeface="Times New Roman" panose="02020603050405020304" pitchFamily="18" charset="0"/>
                <a:cs typeface="Times New Roman" panose="02020603050405020304" pitchFamily="18" charset="0"/>
              </a:rPr>
              <a:t>Sınavın </a:t>
            </a:r>
            <a:r>
              <a:rPr lang="tr-TR" sz="2400" b="1" dirty="0" smtClean="0">
                <a:latin typeface="Times New Roman" panose="02020603050405020304" pitchFamily="18" charset="0"/>
                <a:cs typeface="Times New Roman" panose="02020603050405020304" pitchFamily="18" charset="0"/>
              </a:rPr>
              <a:t>ilk </a:t>
            </a:r>
            <a:r>
              <a:rPr lang="tr-TR" sz="2400" b="1" dirty="0">
                <a:latin typeface="Times New Roman" panose="02020603050405020304" pitchFamily="18" charset="0"/>
                <a:cs typeface="Times New Roman" panose="02020603050405020304" pitchFamily="18" charset="0"/>
              </a:rPr>
              <a:t>30 dakikası tamamlanmadan ve sınav bitimine 15 dakika kala </a:t>
            </a:r>
            <a:r>
              <a:rPr lang="tr-TR" sz="2400" dirty="0">
                <a:latin typeface="Times New Roman" panose="02020603050405020304" pitchFamily="18" charset="0"/>
                <a:cs typeface="Times New Roman" panose="02020603050405020304" pitchFamily="18" charset="0"/>
              </a:rPr>
              <a:t>öğrencilerin </a:t>
            </a:r>
            <a:r>
              <a:rPr lang="tr-TR" sz="2400" dirty="0" smtClean="0">
                <a:latin typeface="Times New Roman" panose="02020603050405020304" pitchFamily="18" charset="0"/>
                <a:cs typeface="Times New Roman" panose="02020603050405020304" pitchFamily="18" charset="0"/>
              </a:rPr>
              <a:t>sınav salonundan </a:t>
            </a:r>
            <a:r>
              <a:rPr lang="tr-TR" sz="2400" dirty="0">
                <a:latin typeface="Times New Roman" panose="02020603050405020304" pitchFamily="18" charset="0"/>
                <a:cs typeface="Times New Roman" panose="02020603050405020304" pitchFamily="18" charset="0"/>
              </a:rPr>
              <a:t>çıkamayacaklarını </a:t>
            </a:r>
            <a:r>
              <a:rPr lang="tr-TR" sz="2400" dirty="0" smtClean="0">
                <a:latin typeface="Times New Roman" panose="02020603050405020304" pitchFamily="18" charset="0"/>
                <a:cs typeface="Times New Roman" panose="02020603050405020304" pitchFamily="18" charset="0"/>
              </a:rPr>
              <a:t>duyurur.</a:t>
            </a:r>
          </a:p>
          <a:p>
            <a:pPr algn="just"/>
            <a:r>
              <a:rPr lang="tr-TR" sz="2400" dirty="0" smtClean="0">
                <a:latin typeface="Times New Roman" panose="02020603050405020304" pitchFamily="18" charset="0"/>
                <a:cs typeface="Times New Roman" panose="02020603050405020304" pitchFamily="18" charset="0"/>
              </a:rPr>
              <a:t>Gerekli </a:t>
            </a:r>
            <a:r>
              <a:rPr lang="tr-TR" sz="2400" dirty="0">
                <a:latin typeface="Times New Roman" panose="02020603050405020304" pitchFamily="18" charset="0"/>
                <a:cs typeface="Times New Roman" panose="02020603050405020304" pitchFamily="18" charset="0"/>
              </a:rPr>
              <a:t>kimlik kontrolleri ve yerleştirme işlemlerinden sonra salon başkanı sınav </a:t>
            </a:r>
            <a:r>
              <a:rPr lang="tr-TR" sz="2400" dirty="0" smtClean="0">
                <a:latin typeface="Times New Roman" panose="02020603050405020304" pitchFamily="18" charset="0"/>
                <a:cs typeface="Times New Roman" panose="02020603050405020304" pitchFamily="18" charset="0"/>
              </a:rPr>
              <a:t>güvenlik poşetini </a:t>
            </a:r>
            <a:r>
              <a:rPr lang="tr-TR" sz="2400" dirty="0">
                <a:latin typeface="Times New Roman" panose="02020603050405020304" pitchFamily="18" charset="0"/>
                <a:cs typeface="Times New Roman" panose="02020603050405020304" pitchFamily="18" charset="0"/>
              </a:rPr>
              <a:t>öğrencilerin gözü önünde ve sınavın başlamasına </a:t>
            </a:r>
            <a:r>
              <a:rPr lang="tr-TR" sz="2400" b="1" dirty="0">
                <a:latin typeface="Times New Roman" panose="02020603050405020304" pitchFamily="18" charset="0"/>
                <a:cs typeface="Times New Roman" panose="02020603050405020304" pitchFamily="18" charset="0"/>
              </a:rPr>
              <a:t>yaklaşık 15 </a:t>
            </a:r>
            <a:r>
              <a:rPr lang="tr-TR" sz="2400" dirty="0">
                <a:latin typeface="Times New Roman" panose="02020603050405020304" pitchFamily="18" charset="0"/>
                <a:cs typeface="Times New Roman" panose="02020603050405020304" pitchFamily="18" charset="0"/>
              </a:rPr>
              <a:t>dakika kala açar</a:t>
            </a:r>
            <a:r>
              <a:rPr lang="tr-TR" sz="2400" dirty="0" smtClean="0">
                <a:latin typeface="Times New Roman" panose="02020603050405020304" pitchFamily="18" charset="0"/>
                <a:cs typeface="Times New Roman" panose="02020603050405020304" pitchFamily="18" charset="0"/>
              </a:rPr>
              <a:t>.</a:t>
            </a:r>
          </a:p>
          <a:p>
            <a:pPr algn="just"/>
            <a:endParaRPr lang="tr-TR" sz="2400" dirty="0">
              <a:latin typeface="Times New Roman" panose="02020603050405020304" pitchFamily="18" charset="0"/>
              <a:cs typeface="Times New Roman" panose="02020603050405020304" pitchFamily="18" charset="0"/>
            </a:endParaRPr>
          </a:p>
          <a:p>
            <a:pPr marL="0" indent="0" algn="just">
              <a:buNone/>
            </a:pP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6310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239221"/>
            <a:ext cx="9404723" cy="878541"/>
          </a:xfrm>
        </p:spPr>
        <p:txBody>
          <a:bodyPr/>
          <a:lstStyle/>
          <a:p>
            <a:pPr algn="ctr"/>
            <a:r>
              <a:rPr lang="tr-TR" dirty="0" smtClean="0">
                <a:latin typeface="Times New Roman" panose="02020603050405020304" pitchFamily="18" charset="0"/>
                <a:cs typeface="Times New Roman" panose="02020603050405020304" pitchFamily="18" charset="0"/>
              </a:rPr>
              <a:t>SINAV POŞETİ AÇMA</a:t>
            </a:r>
            <a:endParaRPr lang="tr-TR" dirty="0">
              <a:latin typeface="Times New Roman" panose="02020603050405020304" pitchFamily="18" charset="0"/>
              <a:cs typeface="Times New Roman" panose="02020603050405020304" pitchFamily="18" charset="0"/>
            </a:endParaRPr>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11" y="1117762"/>
            <a:ext cx="5082336" cy="5583240"/>
          </a:xfrm>
          <a:prstGeom prst="rect">
            <a:avLst/>
          </a:prstGeom>
        </p:spPr>
      </p:pic>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8637" y="1117762"/>
            <a:ext cx="5114504" cy="5591695"/>
          </a:xfrm>
          <a:prstGeom prst="rect">
            <a:avLst/>
          </a:prstGeom>
        </p:spPr>
      </p:pic>
    </p:spTree>
    <p:extLst>
      <p:ext uri="{BB962C8B-B14F-4D97-AF65-F5344CB8AC3E}">
        <p14:creationId xmlns:p14="http://schemas.microsoft.com/office/powerpoint/2010/main" val="4010200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239221"/>
            <a:ext cx="9404723" cy="878541"/>
          </a:xfrm>
        </p:spPr>
        <p:txBody>
          <a:bodyPr/>
          <a:lstStyle/>
          <a:p>
            <a:pPr algn="ctr"/>
            <a:r>
              <a:rPr lang="tr-TR" dirty="0" smtClean="0">
                <a:latin typeface="Times New Roman" panose="02020603050405020304" pitchFamily="18" charset="0"/>
                <a:cs typeface="Times New Roman" panose="02020603050405020304" pitchFamily="18" charset="0"/>
              </a:rPr>
              <a:t>SINAV POŞETİ AÇMA</a:t>
            </a:r>
            <a:endParaRPr lang="tr-TR" dirty="0">
              <a:latin typeface="Times New Roman" panose="02020603050405020304" pitchFamily="18" charset="0"/>
              <a:cs typeface="Times New Roman" panose="02020603050405020304" pitchFamily="18" charset="0"/>
            </a:endParaRPr>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11" y="1293059"/>
            <a:ext cx="5082336" cy="5241100"/>
          </a:xfrm>
          <a:prstGeom prst="rect">
            <a:avLst/>
          </a:prstGeom>
        </p:spPr>
      </p:pic>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8637" y="1293059"/>
            <a:ext cx="5114504" cy="5241100"/>
          </a:xfrm>
          <a:prstGeom prst="rect">
            <a:avLst/>
          </a:prstGeom>
        </p:spPr>
      </p:pic>
    </p:spTree>
    <p:extLst>
      <p:ext uri="{BB962C8B-B14F-4D97-AF65-F5344CB8AC3E}">
        <p14:creationId xmlns:p14="http://schemas.microsoft.com/office/powerpoint/2010/main" val="1441534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9404723" cy="891988"/>
          </a:xfrm>
        </p:spPr>
        <p:txBody>
          <a:bodyPr/>
          <a:lstStyle/>
          <a:p>
            <a:r>
              <a:rPr lang="tr-TR" sz="3200" dirty="0" smtClean="0"/>
              <a:t>SALON GÖREVLİLERİNİN YAPACAĞI İŞLEMLER</a:t>
            </a:r>
            <a:endParaRPr lang="tr-TR" sz="3200" dirty="0"/>
          </a:p>
        </p:txBody>
      </p:sp>
      <p:sp>
        <p:nvSpPr>
          <p:cNvPr id="3" name="İçerik Yer Tutucusu 2"/>
          <p:cNvSpPr>
            <a:spLocks noGrp="1"/>
          </p:cNvSpPr>
          <p:nvPr>
            <p:ph idx="1"/>
          </p:nvPr>
        </p:nvSpPr>
        <p:spPr>
          <a:xfrm>
            <a:off x="646111" y="1501589"/>
            <a:ext cx="10931807" cy="5006787"/>
          </a:xfrm>
        </p:spPr>
        <p:txBody>
          <a:bodyPr>
            <a:noAutofit/>
          </a:bodyPr>
          <a:lstStyle/>
          <a:p>
            <a:pPr algn="just"/>
            <a:r>
              <a:rPr lang="tr-TR" sz="2400" dirty="0">
                <a:latin typeface="Times New Roman" panose="02020603050405020304" pitchFamily="18" charset="0"/>
                <a:cs typeface="Times New Roman" panose="02020603050405020304" pitchFamily="18" charset="0"/>
              </a:rPr>
              <a:t>Salon öğrenci yoklama listesinde yazılı sıraya göre yerleştirilen </a:t>
            </a:r>
            <a:r>
              <a:rPr lang="tr-TR" sz="2400" dirty="0" smtClean="0">
                <a:latin typeface="Times New Roman" panose="02020603050405020304" pitchFamily="18" charset="0"/>
                <a:cs typeface="Times New Roman" panose="02020603050405020304" pitchFamily="18" charset="0"/>
              </a:rPr>
              <a:t>öğrencilere, kendi isimlerine </a:t>
            </a:r>
            <a:r>
              <a:rPr lang="tr-TR" sz="2400" dirty="0">
                <a:latin typeface="Times New Roman" panose="02020603050405020304" pitchFamily="18" charset="0"/>
                <a:cs typeface="Times New Roman" panose="02020603050405020304" pitchFamily="18" charset="0"/>
              </a:rPr>
              <a:t>göre basılmış olan cevap </a:t>
            </a:r>
            <a:r>
              <a:rPr lang="tr-TR" sz="2400" dirty="0" smtClean="0">
                <a:latin typeface="Times New Roman" panose="02020603050405020304" pitchFamily="18" charset="0"/>
                <a:cs typeface="Times New Roman" panose="02020603050405020304" pitchFamily="18" charset="0"/>
              </a:rPr>
              <a:t>kâğıtlarını dağıtır.</a:t>
            </a:r>
          </a:p>
          <a:p>
            <a:pPr algn="just"/>
            <a:r>
              <a:rPr lang="tr-TR" sz="2400" dirty="0">
                <a:latin typeface="Times New Roman" panose="02020603050405020304" pitchFamily="18" charset="0"/>
                <a:cs typeface="Times New Roman" panose="02020603050405020304" pitchFamily="18" charset="0"/>
              </a:rPr>
              <a:t>Öğrencinin cevap kâğıdında yazılı olan bilgilerinde hata varsa, cevap kâğıdı</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kullanılamayacak durumdaysa, cevap kâğıdında baskı hatası varsa ya da </a:t>
            </a:r>
            <a:r>
              <a:rPr lang="tr-TR" sz="2400" dirty="0" smtClean="0">
                <a:latin typeface="Times New Roman" panose="02020603050405020304" pitchFamily="18" charset="0"/>
                <a:cs typeface="Times New Roman" panose="02020603050405020304" pitchFamily="18" charset="0"/>
              </a:rPr>
              <a:t>öğrencinin adına düzenlenmiş </a:t>
            </a:r>
            <a:r>
              <a:rPr lang="tr-TR" sz="2400" dirty="0">
                <a:latin typeface="Times New Roman" panose="02020603050405020304" pitchFamily="18" charset="0"/>
                <a:cs typeface="Times New Roman" panose="02020603050405020304" pitchFamily="18" charset="0"/>
              </a:rPr>
              <a:t>cevap kâğıdı bulunmuyorsa, sınav başlamadan önce salon </a:t>
            </a:r>
            <a:r>
              <a:rPr lang="tr-TR" sz="2400" dirty="0" smtClean="0">
                <a:latin typeface="Times New Roman" panose="02020603050405020304" pitchFamily="18" charset="0"/>
                <a:cs typeface="Times New Roman" panose="02020603050405020304" pitchFamily="18" charset="0"/>
              </a:rPr>
              <a:t>görevlileri tarafından </a:t>
            </a:r>
            <a:r>
              <a:rPr lang="tr-TR" sz="2400" dirty="0">
                <a:latin typeface="Times New Roman" panose="02020603050405020304" pitchFamily="18" charset="0"/>
                <a:cs typeface="Times New Roman" panose="02020603050405020304" pitchFamily="18" charset="0"/>
              </a:rPr>
              <a:t>tutanak hazırlanır. Bu öğrenciye yedek cevap kâğıdı verilir</a:t>
            </a:r>
            <a:r>
              <a:rPr lang="tr-TR" sz="2400" dirty="0" smtClean="0">
                <a:latin typeface="Times New Roman" panose="02020603050405020304" pitchFamily="18" charset="0"/>
                <a:cs typeface="Times New Roman" panose="02020603050405020304" pitchFamily="18" charset="0"/>
              </a:rPr>
              <a:t>.</a:t>
            </a:r>
          </a:p>
          <a:p>
            <a:pPr algn="just"/>
            <a:r>
              <a:rPr lang="tr-TR" sz="2400" dirty="0">
                <a:latin typeface="Times New Roman" panose="02020603050405020304" pitchFamily="18" charset="0"/>
                <a:cs typeface="Times New Roman" panose="02020603050405020304" pitchFamily="18" charset="0"/>
              </a:rPr>
              <a:t>Her sorunun 4 (dört) cevap seçeneği olduğunu, bu seçeneklerden sadece 1 (</a:t>
            </a:r>
            <a:r>
              <a:rPr lang="tr-TR" sz="2400" dirty="0" smtClean="0">
                <a:latin typeface="Times New Roman" panose="02020603050405020304" pitchFamily="18" charset="0"/>
                <a:cs typeface="Times New Roman" panose="02020603050405020304" pitchFamily="18" charset="0"/>
              </a:rPr>
              <a:t>bir) tanesi doğru </a:t>
            </a:r>
            <a:r>
              <a:rPr lang="tr-TR" sz="2400" dirty="0">
                <a:latin typeface="Times New Roman" panose="02020603050405020304" pitchFamily="18" charset="0"/>
                <a:cs typeface="Times New Roman" panose="02020603050405020304" pitchFamily="18" charset="0"/>
              </a:rPr>
              <a:t>cevap olduğunu ve üç yanlış cevabın bir doğru cevabı götüreceğini, </a:t>
            </a:r>
            <a:r>
              <a:rPr lang="tr-TR" sz="2400" dirty="0" smtClean="0">
                <a:latin typeface="Times New Roman" panose="02020603050405020304" pitchFamily="18" charset="0"/>
                <a:cs typeface="Times New Roman" panose="02020603050405020304" pitchFamily="18" charset="0"/>
              </a:rPr>
              <a:t>bu hususa dikkat </a:t>
            </a:r>
            <a:r>
              <a:rPr lang="tr-TR" sz="2400" dirty="0">
                <a:latin typeface="Times New Roman" panose="02020603050405020304" pitchFamily="18" charset="0"/>
                <a:cs typeface="Times New Roman" panose="02020603050405020304" pitchFamily="18" charset="0"/>
              </a:rPr>
              <a:t>etmelerini söyler</a:t>
            </a:r>
            <a:r>
              <a:rPr lang="tr-TR" sz="2400" dirty="0" smtClean="0">
                <a:latin typeface="Times New Roman" panose="02020603050405020304" pitchFamily="18" charset="0"/>
                <a:cs typeface="Times New Roman" panose="02020603050405020304" pitchFamily="18" charset="0"/>
              </a:rPr>
              <a:t>.</a:t>
            </a:r>
          </a:p>
          <a:p>
            <a:pPr algn="just"/>
            <a:r>
              <a:rPr lang="tr-TR" sz="2400" dirty="0">
                <a:latin typeface="Times New Roman" panose="02020603050405020304" pitchFamily="18" charset="0"/>
                <a:cs typeface="Times New Roman" panose="02020603050405020304" pitchFamily="18" charset="0"/>
              </a:rPr>
              <a:t>Soru kitapçıklarını öğrencilere </a:t>
            </a:r>
            <a:r>
              <a:rPr lang="tr-TR" sz="2400" dirty="0" smtClean="0">
                <a:latin typeface="Times New Roman" panose="02020603050405020304" pitchFamily="18" charset="0"/>
                <a:cs typeface="Times New Roman" panose="02020603050405020304" pitchFamily="18" charset="0"/>
              </a:rPr>
              <a:t>dağıtır.</a:t>
            </a:r>
          </a:p>
          <a:p>
            <a:pPr algn="just"/>
            <a:r>
              <a:rPr lang="tr-TR" sz="2400" dirty="0" smtClean="0">
                <a:latin typeface="Times New Roman" panose="02020603050405020304" pitchFamily="18" charset="0"/>
                <a:cs typeface="Times New Roman" panose="02020603050405020304" pitchFamily="18" charset="0"/>
              </a:rPr>
              <a:t>Kitapçık türünün cevap kağıdına işaretlenmesini sağlar.</a:t>
            </a:r>
          </a:p>
          <a:p>
            <a:pPr marL="0" indent="0" algn="just">
              <a:buNone/>
            </a:pP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r>
              <a:rPr lang="tr-TR" sz="2400" dirty="0" smtClean="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r>
              <a:rPr lang="tr-TR" sz="2400" dirty="0" smtClean="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a:p>
            <a:pPr marL="0" indent="0" algn="just">
              <a:buNone/>
            </a:pP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8584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9404723" cy="891988"/>
          </a:xfrm>
        </p:spPr>
        <p:txBody>
          <a:bodyPr/>
          <a:lstStyle/>
          <a:p>
            <a:r>
              <a:rPr lang="tr-TR" sz="3200" dirty="0" smtClean="0"/>
              <a:t>SALON GÖREVLİLERİNİN YAPACAĞI İŞLEMLER</a:t>
            </a:r>
            <a:endParaRPr lang="tr-TR" sz="3200" dirty="0"/>
          </a:p>
        </p:txBody>
      </p:sp>
      <p:sp>
        <p:nvSpPr>
          <p:cNvPr id="3" name="İçerik Yer Tutucusu 2"/>
          <p:cNvSpPr>
            <a:spLocks noGrp="1"/>
          </p:cNvSpPr>
          <p:nvPr>
            <p:ph idx="1"/>
          </p:nvPr>
        </p:nvSpPr>
        <p:spPr>
          <a:xfrm>
            <a:off x="646111" y="1501589"/>
            <a:ext cx="10931807" cy="5006787"/>
          </a:xfrm>
        </p:spPr>
        <p:txBody>
          <a:bodyPr>
            <a:noAutofit/>
          </a:bodyPr>
          <a:lstStyle/>
          <a:p>
            <a:pPr algn="just"/>
            <a:r>
              <a:rPr lang="tr-TR" sz="2800" dirty="0">
                <a:latin typeface="Times New Roman" panose="02020603050405020304" pitchFamily="18" charset="0"/>
                <a:cs typeface="Times New Roman" panose="02020603050405020304" pitchFamily="18" charset="0"/>
              </a:rPr>
              <a:t>Sınava girmeyen öğrencilerin, salon öğrenci yoklama listesinde isimlerinin </a:t>
            </a:r>
            <a:r>
              <a:rPr lang="tr-TR" sz="2800" dirty="0" smtClean="0">
                <a:latin typeface="Times New Roman" panose="02020603050405020304" pitchFamily="18" charset="0"/>
                <a:cs typeface="Times New Roman" panose="02020603050405020304" pitchFamily="18" charset="0"/>
              </a:rPr>
              <a:t>karşısına silinmeyen </a:t>
            </a:r>
            <a:r>
              <a:rPr lang="tr-TR" sz="2800" dirty="0">
                <a:latin typeface="Times New Roman" panose="02020603050405020304" pitchFamily="18" charset="0"/>
                <a:cs typeface="Times New Roman" panose="02020603050405020304" pitchFamily="18" charset="0"/>
              </a:rPr>
              <a:t>kalemle “</a:t>
            </a:r>
            <a:r>
              <a:rPr lang="tr-TR" sz="2800" b="1" dirty="0">
                <a:latin typeface="Times New Roman" panose="02020603050405020304" pitchFamily="18" charset="0"/>
                <a:cs typeface="Times New Roman" panose="02020603050405020304" pitchFamily="18" charset="0"/>
              </a:rPr>
              <a:t>GİRMEDİ</a:t>
            </a:r>
            <a:r>
              <a:rPr lang="tr-TR" sz="2800" dirty="0">
                <a:latin typeface="Times New Roman" panose="02020603050405020304" pitchFamily="18" charset="0"/>
                <a:cs typeface="Times New Roman" panose="02020603050405020304" pitchFamily="18" charset="0"/>
              </a:rPr>
              <a:t>” yazar ve cevap kâğıdındaki “</a:t>
            </a:r>
            <a:r>
              <a:rPr lang="tr-TR" sz="2800" b="1" dirty="0">
                <a:latin typeface="Times New Roman" panose="02020603050405020304" pitchFamily="18" charset="0"/>
                <a:cs typeface="Times New Roman" panose="02020603050405020304" pitchFamily="18" charset="0"/>
              </a:rPr>
              <a:t>SINAVA </a:t>
            </a:r>
            <a:r>
              <a:rPr lang="tr-TR" sz="2800" b="1" dirty="0" smtClean="0">
                <a:latin typeface="Times New Roman" panose="02020603050405020304" pitchFamily="18" charset="0"/>
                <a:cs typeface="Times New Roman" panose="02020603050405020304" pitchFamily="18" charset="0"/>
              </a:rPr>
              <a:t>GİRMEDİ</a:t>
            </a:r>
            <a:r>
              <a:rPr lang="tr-TR" sz="2800" dirty="0" smtClean="0">
                <a:latin typeface="Times New Roman" panose="02020603050405020304" pitchFamily="18" charset="0"/>
                <a:cs typeface="Times New Roman" panose="02020603050405020304" pitchFamily="18" charset="0"/>
              </a:rPr>
              <a:t>” kutucuğunu </a:t>
            </a:r>
            <a:r>
              <a:rPr lang="tr-TR" sz="2800" dirty="0">
                <a:latin typeface="Times New Roman" panose="02020603050405020304" pitchFamily="18" charset="0"/>
                <a:cs typeface="Times New Roman" panose="02020603050405020304" pitchFamily="18" charset="0"/>
              </a:rPr>
              <a:t>kurşun kalemle kodlar</a:t>
            </a:r>
            <a:r>
              <a:rPr lang="tr-TR" sz="2800" dirty="0" smtClean="0">
                <a:latin typeface="Times New Roman" panose="02020603050405020304" pitchFamily="18" charset="0"/>
                <a:cs typeface="Times New Roman" panose="02020603050405020304" pitchFamily="18" charset="0"/>
              </a:rPr>
              <a:t>.</a:t>
            </a:r>
          </a:p>
          <a:p>
            <a:pPr algn="just"/>
            <a:r>
              <a:rPr lang="tr-TR" sz="2800" dirty="0">
                <a:latin typeface="Times New Roman" panose="02020603050405020304" pitchFamily="18" charset="0"/>
                <a:cs typeface="Times New Roman" panose="02020603050405020304" pitchFamily="18" charset="0"/>
              </a:rPr>
              <a:t>Sınav sırasında öğrencilerin sağlık sebebi dışında dışarı çıkmasına izin vermez, </a:t>
            </a:r>
            <a:r>
              <a:rPr lang="tr-TR" sz="2800" dirty="0" smtClean="0">
                <a:latin typeface="Times New Roman" panose="02020603050405020304" pitchFamily="18" charset="0"/>
                <a:cs typeface="Times New Roman" panose="02020603050405020304" pitchFamily="18" charset="0"/>
              </a:rPr>
              <a:t>zorunlu durumlarda </a:t>
            </a:r>
            <a:r>
              <a:rPr lang="tr-TR" sz="2800" dirty="0">
                <a:latin typeface="Times New Roman" panose="02020603050405020304" pitchFamily="18" charset="0"/>
                <a:cs typeface="Times New Roman" panose="02020603050405020304" pitchFamily="18" charset="0"/>
              </a:rPr>
              <a:t>öğrenciye koridorda görevli yedek gözetmen eşlik eder</a:t>
            </a:r>
            <a:r>
              <a:rPr lang="tr-TR" sz="2800" dirty="0" smtClean="0">
                <a:latin typeface="Times New Roman" panose="02020603050405020304" pitchFamily="18" charset="0"/>
                <a:cs typeface="Times New Roman" panose="02020603050405020304" pitchFamily="18" charset="0"/>
              </a:rPr>
              <a:t>.</a:t>
            </a:r>
          </a:p>
          <a:p>
            <a:pPr algn="just"/>
            <a:r>
              <a:rPr lang="tr-TR" sz="2800" dirty="0">
                <a:latin typeface="Times New Roman" panose="02020603050405020304" pitchFamily="18" charset="0"/>
                <a:cs typeface="Times New Roman" panose="02020603050405020304" pitchFamily="18" charset="0"/>
              </a:rPr>
              <a:t>Sınav bitimine 15 dakika kala ve 5 dakika öğrencileri "</a:t>
            </a:r>
            <a:r>
              <a:rPr lang="tr-TR" sz="2800" b="1" dirty="0">
                <a:latin typeface="Times New Roman" panose="02020603050405020304" pitchFamily="18" charset="0"/>
                <a:cs typeface="Times New Roman" panose="02020603050405020304" pitchFamily="18" charset="0"/>
              </a:rPr>
              <a:t>15 DAKİKANIZ KALDI</a:t>
            </a:r>
            <a:r>
              <a:rPr lang="tr-TR" sz="2800" dirty="0">
                <a:latin typeface="Times New Roman" panose="02020603050405020304" pitchFamily="18" charset="0"/>
                <a:cs typeface="Times New Roman" panose="02020603050405020304" pitchFamily="18" charset="0"/>
              </a:rPr>
              <a:t>" , “</a:t>
            </a:r>
            <a:r>
              <a:rPr lang="tr-TR" sz="2800" b="1" dirty="0" smtClean="0">
                <a:latin typeface="Times New Roman" panose="02020603050405020304" pitchFamily="18" charset="0"/>
                <a:cs typeface="Times New Roman" panose="02020603050405020304" pitchFamily="18" charset="0"/>
              </a:rPr>
              <a:t>5 (BEŞ</a:t>
            </a:r>
            <a:r>
              <a:rPr lang="tr-TR" sz="2800" b="1" dirty="0">
                <a:latin typeface="Times New Roman" panose="02020603050405020304" pitchFamily="18" charset="0"/>
                <a:cs typeface="Times New Roman" panose="02020603050405020304" pitchFamily="18" charset="0"/>
              </a:rPr>
              <a:t>) DAKİKANIZ KALDI” </a:t>
            </a:r>
            <a:r>
              <a:rPr lang="tr-TR" sz="2800" dirty="0">
                <a:latin typeface="Times New Roman" panose="02020603050405020304" pitchFamily="18" charset="0"/>
                <a:cs typeface="Times New Roman" panose="02020603050405020304" pitchFamily="18" charset="0"/>
              </a:rPr>
              <a:t>şeklinde uyarır</a:t>
            </a:r>
            <a:r>
              <a:rPr lang="tr-TR" sz="2800" dirty="0" smtClean="0">
                <a:latin typeface="Times New Roman" panose="02020603050405020304" pitchFamily="18" charset="0"/>
                <a:cs typeface="Times New Roman" panose="02020603050405020304" pitchFamily="18" charset="0"/>
              </a:rPr>
              <a:t>.</a:t>
            </a:r>
          </a:p>
          <a:p>
            <a:pPr algn="just"/>
            <a:r>
              <a:rPr lang="tr-TR" sz="2800" dirty="0">
                <a:latin typeface="Times New Roman" panose="02020603050405020304" pitchFamily="18" charset="0"/>
                <a:cs typeface="Times New Roman" panose="02020603050405020304" pitchFamily="18" charset="0"/>
              </a:rPr>
              <a:t>Öğrenciye ait cevap kâğıdındaki salon başkanı ve gözetmenin kontrol ettiğine </a:t>
            </a:r>
            <a:r>
              <a:rPr lang="tr-TR" sz="2800" dirty="0" smtClean="0">
                <a:latin typeface="Times New Roman" panose="02020603050405020304" pitchFamily="18" charset="0"/>
                <a:cs typeface="Times New Roman" panose="02020603050405020304" pitchFamily="18" charset="0"/>
              </a:rPr>
              <a:t>dair bölümü </a:t>
            </a:r>
            <a:r>
              <a:rPr lang="tr-TR" sz="2800" b="1" dirty="0">
                <a:solidFill>
                  <a:schemeClr val="bg1"/>
                </a:solidFill>
                <a:latin typeface="Times New Roman" panose="02020603050405020304" pitchFamily="18" charset="0"/>
                <a:cs typeface="Times New Roman" panose="02020603050405020304" pitchFamily="18" charset="0"/>
              </a:rPr>
              <a:t>silinmeyen kalemle </a:t>
            </a:r>
            <a:r>
              <a:rPr lang="tr-TR" sz="2800" dirty="0">
                <a:latin typeface="Times New Roman" panose="02020603050405020304" pitchFamily="18" charset="0"/>
                <a:cs typeface="Times New Roman" panose="02020603050405020304" pitchFamily="18" charset="0"/>
              </a:rPr>
              <a:t>imzalar</a:t>
            </a:r>
            <a:r>
              <a:rPr lang="tr-TR" sz="28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24646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9404723" cy="891988"/>
          </a:xfrm>
        </p:spPr>
        <p:txBody>
          <a:bodyPr/>
          <a:lstStyle/>
          <a:p>
            <a:r>
              <a:rPr lang="tr-TR" sz="3200" dirty="0" smtClean="0"/>
              <a:t>SALON GÖREVLİLERİNİN YAPACAĞI İŞLEMLER</a:t>
            </a:r>
            <a:endParaRPr lang="tr-TR" sz="3200" dirty="0"/>
          </a:p>
        </p:txBody>
      </p:sp>
      <p:sp>
        <p:nvSpPr>
          <p:cNvPr id="3" name="İçerik Yer Tutucusu 2"/>
          <p:cNvSpPr>
            <a:spLocks noGrp="1"/>
          </p:cNvSpPr>
          <p:nvPr>
            <p:ph idx="1"/>
          </p:nvPr>
        </p:nvSpPr>
        <p:spPr>
          <a:xfrm>
            <a:off x="646111" y="1408206"/>
            <a:ext cx="10931807" cy="5006787"/>
          </a:xfrm>
        </p:spPr>
        <p:txBody>
          <a:bodyPr>
            <a:noAutofit/>
          </a:bodyPr>
          <a:lstStyle/>
          <a:p>
            <a:pPr algn="just"/>
            <a:r>
              <a:rPr lang="tr-TR" sz="2600" dirty="0">
                <a:latin typeface="Times New Roman" panose="02020603050405020304" pitchFamily="18" charset="0"/>
                <a:cs typeface="Times New Roman" panose="02020603050405020304" pitchFamily="18" charset="0"/>
              </a:rPr>
              <a:t>Sınav süresi bitiminde </a:t>
            </a:r>
            <a:r>
              <a:rPr lang="tr-TR" sz="2600" dirty="0" smtClean="0">
                <a:latin typeface="Times New Roman" panose="02020603050405020304" pitchFamily="18" charset="0"/>
                <a:cs typeface="Times New Roman" panose="02020603050405020304" pitchFamily="18" charset="0"/>
              </a:rPr>
              <a:t>cevap </a:t>
            </a:r>
            <a:r>
              <a:rPr lang="tr-TR" sz="2600" dirty="0">
                <a:latin typeface="Times New Roman" panose="02020603050405020304" pitchFamily="18" charset="0"/>
                <a:cs typeface="Times New Roman" panose="02020603050405020304" pitchFamily="18" charset="0"/>
              </a:rPr>
              <a:t>kâğıtlarını ve soru </a:t>
            </a:r>
            <a:r>
              <a:rPr lang="tr-TR" sz="2600" dirty="0" smtClean="0">
                <a:latin typeface="Times New Roman" panose="02020603050405020304" pitchFamily="18" charset="0"/>
                <a:cs typeface="Times New Roman" panose="02020603050405020304" pitchFamily="18" charset="0"/>
              </a:rPr>
              <a:t>kitapçıklarını öğrencilerden </a:t>
            </a:r>
            <a:r>
              <a:rPr lang="tr-TR" sz="2600" dirty="0">
                <a:latin typeface="Times New Roman" panose="02020603050405020304" pitchFamily="18" charset="0"/>
                <a:cs typeface="Times New Roman" panose="02020603050405020304" pitchFamily="18" charset="0"/>
              </a:rPr>
              <a:t>teslim alır, salon öğrenci yoklama listesi ile karşılaştırarak </a:t>
            </a:r>
            <a:r>
              <a:rPr lang="tr-TR" sz="2600" b="1" u="sng" dirty="0">
                <a:solidFill>
                  <a:srgbClr val="92D050"/>
                </a:solidFill>
                <a:latin typeface="Times New Roman" panose="02020603050405020304" pitchFamily="18" charset="0"/>
                <a:cs typeface="Times New Roman" panose="02020603050405020304" pitchFamily="18" charset="0"/>
              </a:rPr>
              <a:t>eksik </a:t>
            </a:r>
            <a:r>
              <a:rPr lang="tr-TR" sz="2600" b="1" u="sng" dirty="0" smtClean="0">
                <a:solidFill>
                  <a:srgbClr val="92D050"/>
                </a:solidFill>
                <a:latin typeface="Times New Roman" panose="02020603050405020304" pitchFamily="18" charset="0"/>
                <a:cs typeface="Times New Roman" panose="02020603050405020304" pitchFamily="18" charset="0"/>
              </a:rPr>
              <a:t>olup olmadığını </a:t>
            </a:r>
            <a:r>
              <a:rPr lang="tr-TR" sz="2600" b="1" u="sng" dirty="0">
                <a:solidFill>
                  <a:srgbClr val="92D050"/>
                </a:solidFill>
                <a:latin typeface="Times New Roman" panose="02020603050405020304" pitchFamily="18" charset="0"/>
                <a:cs typeface="Times New Roman" panose="02020603050405020304" pitchFamily="18" charset="0"/>
              </a:rPr>
              <a:t>kontrol </a:t>
            </a:r>
            <a:r>
              <a:rPr lang="tr-TR" sz="2600" b="1" u="sng" dirty="0" smtClean="0">
                <a:solidFill>
                  <a:srgbClr val="92D050"/>
                </a:solidFill>
                <a:latin typeface="Times New Roman" panose="02020603050405020304" pitchFamily="18" charset="0"/>
                <a:cs typeface="Times New Roman" panose="02020603050405020304" pitchFamily="18" charset="0"/>
              </a:rPr>
              <a:t>eder </a:t>
            </a:r>
            <a:r>
              <a:rPr lang="tr-TR" sz="2600" b="1" u="sng" dirty="0" smtClean="0">
                <a:solidFill>
                  <a:schemeClr val="accent2"/>
                </a:solidFill>
                <a:latin typeface="Times New Roman" panose="02020603050405020304" pitchFamily="18" charset="0"/>
                <a:cs typeface="Times New Roman" panose="02020603050405020304" pitchFamily="18" charset="0"/>
              </a:rPr>
              <a:t>(ÇOK ÖNEMLİ!!!)</a:t>
            </a:r>
          </a:p>
          <a:p>
            <a:pPr algn="just"/>
            <a:r>
              <a:rPr lang="tr-TR" sz="2600" dirty="0" smtClean="0">
                <a:latin typeface="Times New Roman" panose="02020603050405020304" pitchFamily="18" charset="0"/>
                <a:cs typeface="Times New Roman" panose="02020603050405020304" pitchFamily="18" charset="0"/>
              </a:rPr>
              <a:t>Sınav </a:t>
            </a:r>
            <a:r>
              <a:rPr lang="tr-TR" sz="2600" dirty="0">
                <a:latin typeface="Times New Roman" panose="02020603050405020304" pitchFamily="18" charset="0"/>
                <a:cs typeface="Times New Roman" panose="02020603050405020304" pitchFamily="18" charset="0"/>
              </a:rPr>
              <a:t>evrakını teslim eden öğrenciye, salon öğrenci yoklama listesini silinmeyen </a:t>
            </a:r>
            <a:r>
              <a:rPr lang="tr-TR" sz="2600" dirty="0" smtClean="0">
                <a:latin typeface="Times New Roman" panose="02020603050405020304" pitchFamily="18" charset="0"/>
                <a:cs typeface="Times New Roman" panose="02020603050405020304" pitchFamily="18" charset="0"/>
              </a:rPr>
              <a:t>kalem ile </a:t>
            </a:r>
            <a:r>
              <a:rPr lang="tr-TR" sz="2600" dirty="0">
                <a:latin typeface="Times New Roman" panose="02020603050405020304" pitchFamily="18" charset="0"/>
                <a:cs typeface="Times New Roman" panose="02020603050405020304" pitchFamily="18" charset="0"/>
              </a:rPr>
              <a:t>imzalatır. </a:t>
            </a:r>
            <a:r>
              <a:rPr lang="tr-TR" sz="2600" dirty="0">
                <a:solidFill>
                  <a:schemeClr val="bg1"/>
                </a:solidFill>
                <a:latin typeface="Times New Roman" panose="02020603050405020304" pitchFamily="18" charset="0"/>
                <a:cs typeface="Times New Roman" panose="02020603050405020304" pitchFamily="18" charset="0"/>
              </a:rPr>
              <a:t>(Bu işlemi sınav başlamadan önce ya </a:t>
            </a:r>
            <a:r>
              <a:rPr lang="tr-TR" sz="2600" dirty="0" smtClean="0">
                <a:solidFill>
                  <a:schemeClr val="bg1"/>
                </a:solidFill>
                <a:latin typeface="Times New Roman" panose="02020603050405020304" pitchFamily="18" charset="0"/>
                <a:cs typeface="Times New Roman" panose="02020603050405020304" pitchFamily="18" charset="0"/>
              </a:rPr>
              <a:t>da sınav </a:t>
            </a:r>
            <a:r>
              <a:rPr lang="tr-TR" sz="2600" dirty="0">
                <a:solidFill>
                  <a:schemeClr val="bg1"/>
                </a:solidFill>
                <a:latin typeface="Times New Roman" panose="02020603050405020304" pitchFamily="18" charset="0"/>
                <a:cs typeface="Times New Roman" panose="02020603050405020304" pitchFamily="18" charset="0"/>
              </a:rPr>
              <a:t>sırasında yapmaz</a:t>
            </a:r>
            <a:r>
              <a:rPr lang="tr-TR" sz="2600" dirty="0" smtClean="0">
                <a:solidFill>
                  <a:schemeClr val="bg1"/>
                </a:solidFill>
                <a:latin typeface="Times New Roman" panose="02020603050405020304" pitchFamily="18" charset="0"/>
                <a:cs typeface="Times New Roman" panose="02020603050405020304" pitchFamily="18" charset="0"/>
              </a:rPr>
              <a:t>).</a:t>
            </a:r>
          </a:p>
          <a:p>
            <a:pPr algn="just"/>
            <a:r>
              <a:rPr lang="tr-TR" sz="2600" dirty="0" smtClean="0">
                <a:latin typeface="Times New Roman" panose="02020603050405020304" pitchFamily="18" charset="0"/>
                <a:cs typeface="Times New Roman" panose="02020603050405020304" pitchFamily="18" charset="0"/>
              </a:rPr>
              <a:t>Cevap </a:t>
            </a:r>
            <a:r>
              <a:rPr lang="tr-TR" sz="2600" dirty="0">
                <a:latin typeface="Times New Roman" panose="02020603050405020304" pitchFamily="18" charset="0"/>
                <a:cs typeface="Times New Roman" panose="02020603050405020304" pitchFamily="18" charset="0"/>
              </a:rPr>
              <a:t>kâğıtlarını, salon öğrenci yoklama listesini ve varsa diğer </a:t>
            </a:r>
            <a:r>
              <a:rPr lang="tr-TR" sz="2600" dirty="0" smtClean="0">
                <a:latin typeface="Times New Roman" panose="02020603050405020304" pitchFamily="18" charset="0"/>
                <a:cs typeface="Times New Roman" panose="02020603050405020304" pitchFamily="18" charset="0"/>
              </a:rPr>
              <a:t>evrakını</a:t>
            </a:r>
            <a:r>
              <a:rPr lang="tr-TR" sz="2600" dirty="0">
                <a:latin typeface="Times New Roman" panose="02020603050405020304" pitchFamily="18" charset="0"/>
                <a:cs typeface="Times New Roman" panose="02020603050405020304" pitchFamily="18" charset="0"/>
              </a:rPr>
              <a:t/>
            </a:r>
            <a:br>
              <a:rPr lang="tr-TR" sz="2600" dirty="0">
                <a:latin typeface="Times New Roman" panose="02020603050405020304" pitchFamily="18" charset="0"/>
                <a:cs typeface="Times New Roman" panose="02020603050405020304" pitchFamily="18" charset="0"/>
              </a:rPr>
            </a:br>
            <a:r>
              <a:rPr lang="tr-TR" sz="2600" dirty="0">
                <a:solidFill>
                  <a:schemeClr val="bg1"/>
                </a:solidFill>
                <a:latin typeface="Times New Roman" panose="02020603050405020304" pitchFamily="18" charset="0"/>
                <a:cs typeface="Times New Roman" panose="02020603050405020304" pitchFamily="18" charset="0"/>
              </a:rPr>
              <a:t>(soru kitapçıkları ve sınav giriş belgeleri hariç)</a:t>
            </a:r>
            <a:r>
              <a:rPr lang="tr-TR" sz="2600" dirty="0">
                <a:latin typeface="Times New Roman" panose="02020603050405020304" pitchFamily="18" charset="0"/>
                <a:cs typeface="Times New Roman" panose="02020603050405020304" pitchFamily="18" charset="0"/>
              </a:rPr>
              <a:t> sınav güvenlik </a:t>
            </a:r>
            <a:r>
              <a:rPr lang="tr-TR" sz="2600" dirty="0" smtClean="0">
                <a:latin typeface="Times New Roman" panose="02020603050405020304" pitchFamily="18" charset="0"/>
                <a:cs typeface="Times New Roman" panose="02020603050405020304" pitchFamily="18" charset="0"/>
              </a:rPr>
              <a:t>poşetine yerleştirir.</a:t>
            </a:r>
          </a:p>
          <a:p>
            <a:pPr algn="just"/>
            <a:r>
              <a:rPr lang="tr-TR" sz="2600" dirty="0" smtClean="0">
                <a:latin typeface="Times New Roman" panose="02020603050405020304" pitchFamily="18" charset="0"/>
                <a:cs typeface="Times New Roman" panose="02020603050405020304" pitchFamily="18" charset="0"/>
              </a:rPr>
              <a:t>Salondan </a:t>
            </a:r>
            <a:r>
              <a:rPr lang="tr-TR" sz="2600" dirty="0">
                <a:latin typeface="Times New Roman" panose="02020603050405020304" pitchFamily="18" charset="0"/>
                <a:cs typeface="Times New Roman" panose="02020603050405020304" pitchFamily="18" charset="0"/>
              </a:rPr>
              <a:t>çıkmadan diğer salon görevlisi ile birlikte sınav güvenlik poşetinin </a:t>
            </a:r>
            <a:r>
              <a:rPr lang="tr-TR" sz="2600" dirty="0" smtClean="0">
                <a:latin typeface="Times New Roman" panose="02020603050405020304" pitchFamily="18" charset="0"/>
                <a:cs typeface="Times New Roman" panose="02020603050405020304" pitchFamily="18" charset="0"/>
              </a:rPr>
              <a:t>ağzını kapatır.</a:t>
            </a:r>
          </a:p>
        </p:txBody>
      </p:sp>
    </p:spTree>
    <p:extLst>
      <p:ext uri="{BB962C8B-B14F-4D97-AF65-F5344CB8AC3E}">
        <p14:creationId xmlns:p14="http://schemas.microsoft.com/office/powerpoint/2010/main" val="3334816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239221"/>
            <a:ext cx="9404723" cy="878541"/>
          </a:xfrm>
        </p:spPr>
        <p:txBody>
          <a:bodyPr/>
          <a:lstStyle/>
          <a:p>
            <a:pPr algn="ctr"/>
            <a:r>
              <a:rPr lang="tr-TR" dirty="0" smtClean="0">
                <a:latin typeface="Times New Roman" panose="02020603050405020304" pitchFamily="18" charset="0"/>
                <a:cs typeface="Times New Roman" panose="02020603050405020304" pitchFamily="18" charset="0"/>
              </a:rPr>
              <a:t>SINAV POŞETİ KAPATMA</a:t>
            </a:r>
            <a:endParaRPr lang="tr-TR" dirty="0">
              <a:latin typeface="Times New Roman" panose="02020603050405020304" pitchFamily="18" charset="0"/>
              <a:cs typeface="Times New Roman" panose="02020603050405020304" pitchFamily="18" charset="0"/>
            </a:endParaRPr>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11" y="1304366"/>
            <a:ext cx="5082336" cy="5123328"/>
          </a:xfrm>
          <a:prstGeom prst="rect">
            <a:avLst/>
          </a:prstGeom>
        </p:spPr>
      </p:pic>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8637" y="1304366"/>
            <a:ext cx="5114504" cy="5123328"/>
          </a:xfrm>
          <a:prstGeom prst="rect">
            <a:avLst/>
          </a:prstGeom>
        </p:spPr>
      </p:pic>
    </p:spTree>
    <p:extLst>
      <p:ext uri="{BB962C8B-B14F-4D97-AF65-F5344CB8AC3E}">
        <p14:creationId xmlns:p14="http://schemas.microsoft.com/office/powerpoint/2010/main" val="3711923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239221"/>
            <a:ext cx="9404723" cy="878541"/>
          </a:xfrm>
        </p:spPr>
        <p:txBody>
          <a:bodyPr/>
          <a:lstStyle/>
          <a:p>
            <a:pPr algn="ctr"/>
            <a:r>
              <a:rPr lang="tr-TR" dirty="0" smtClean="0">
                <a:latin typeface="Times New Roman" panose="02020603050405020304" pitchFamily="18" charset="0"/>
                <a:cs typeface="Times New Roman" panose="02020603050405020304" pitchFamily="18" charset="0"/>
              </a:rPr>
              <a:t>SINAV POŞETİ KAPATMA</a:t>
            </a:r>
            <a:endParaRPr lang="tr-TR" dirty="0">
              <a:latin typeface="Times New Roman" panose="02020603050405020304" pitchFamily="18" charset="0"/>
              <a:cs typeface="Times New Roman" panose="02020603050405020304" pitchFamily="18" charset="0"/>
            </a:endParaRPr>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209" y="1304366"/>
            <a:ext cx="4747661" cy="5123328"/>
          </a:xfrm>
          <a:prstGeom prst="rect">
            <a:avLst/>
          </a:prstGeom>
        </p:spPr>
      </p:pic>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7730" y="1304366"/>
            <a:ext cx="4787152" cy="5123328"/>
          </a:xfrm>
          <a:prstGeom prst="rect">
            <a:avLst/>
          </a:prstGeom>
        </p:spPr>
      </p:pic>
    </p:spTree>
    <p:extLst>
      <p:ext uri="{BB962C8B-B14F-4D97-AF65-F5344CB8AC3E}">
        <p14:creationId xmlns:p14="http://schemas.microsoft.com/office/powerpoint/2010/main" val="2317372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566671" y="1500009"/>
            <a:ext cx="11060113" cy="4479925"/>
          </a:xfrm>
        </p:spPr>
        <p:txBody>
          <a:bodyPr>
            <a:noAutofit/>
          </a:bodyPr>
          <a:lstStyle/>
          <a:p>
            <a:pPr algn="just"/>
            <a:r>
              <a:rPr lang="tr-TR" sz="2400" dirty="0">
                <a:latin typeface="Times New Roman" panose="02020603050405020304" pitchFamily="18" charset="0"/>
                <a:cs typeface="Times New Roman" panose="02020603050405020304" pitchFamily="18" charset="0"/>
              </a:rPr>
              <a:t>Okullarda emniyet görevlileri tarafından üst araması yapılmayacaktır. Ancak sınav yapılan okullarda genel asayişin sağlanması ve sınav evrakının okula intikalinden sınav sonrası sınav evrakı nakil görevlisine teslimine kadar her okulda emniyet personeli bulunacaktır</a:t>
            </a:r>
            <a:r>
              <a:rPr lang="tr-TR" sz="2400" dirty="0" smtClean="0">
                <a:latin typeface="Times New Roman" panose="02020603050405020304" pitchFamily="18" charset="0"/>
                <a:cs typeface="Times New Roman" panose="02020603050405020304" pitchFamily="18" charset="0"/>
              </a:rPr>
              <a:t>.</a:t>
            </a:r>
          </a:p>
          <a:p>
            <a:pPr algn="just"/>
            <a:r>
              <a:rPr lang="tr-TR" sz="2400" dirty="0" smtClean="0">
                <a:latin typeface="Times New Roman" panose="02020603050405020304" pitchFamily="18" charset="0"/>
                <a:cs typeface="Times New Roman" panose="02020603050405020304" pitchFamily="18" charset="0"/>
              </a:rPr>
              <a:t>Devriye ekipleri tarafından sınav yapılan binaların sık sık kontrol edilerek bina güvenliğinin sağlanması gerekmektir.</a:t>
            </a:r>
          </a:p>
          <a:p>
            <a:pPr algn="just"/>
            <a:r>
              <a:rPr lang="tr-TR" sz="2400" dirty="0" smtClean="0">
                <a:latin typeface="Times New Roman" panose="02020603050405020304" pitchFamily="18" charset="0"/>
                <a:cs typeface="Times New Roman" panose="02020603050405020304" pitchFamily="18" charset="0"/>
              </a:rPr>
              <a:t>Merkez ilçede sınav anında dış etkenler tarafından yapılma ihtimali olan gürültü kirliliği ( düğünler, okul etrafında yapılan inşaat faaliyetleri, yol tamirat çalışmaları, seçim propagandaları </a:t>
            </a:r>
            <a:r>
              <a:rPr lang="tr-TR" sz="2400" dirty="0" err="1" smtClean="0">
                <a:latin typeface="Times New Roman" panose="02020603050405020304" pitchFamily="18" charset="0"/>
                <a:cs typeface="Times New Roman" panose="02020603050405020304" pitchFamily="18" charset="0"/>
              </a:rPr>
              <a:t>vb</a:t>
            </a:r>
            <a:r>
              <a:rPr lang="tr-TR" sz="2400" dirty="0" smtClean="0">
                <a:latin typeface="Times New Roman" panose="02020603050405020304" pitchFamily="18" charset="0"/>
                <a:cs typeface="Times New Roman" panose="02020603050405020304" pitchFamily="18" charset="0"/>
              </a:rPr>
              <a:t>), İl Emniyet Müdürlüğü ve Belediye ile işbirliği içinde engellenecektir. İlçelerde de aynı çalışmanın yapılması gerekmektedir.</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11391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9404723" cy="891988"/>
          </a:xfrm>
        </p:spPr>
        <p:txBody>
          <a:bodyPr/>
          <a:lstStyle/>
          <a:p>
            <a:r>
              <a:rPr lang="tr-TR" sz="3200" dirty="0" smtClean="0"/>
              <a:t>SALON GÖREVLİLERİNİN YAPACAĞI İŞLEMLER</a:t>
            </a:r>
            <a:endParaRPr lang="tr-TR" sz="3200" dirty="0"/>
          </a:p>
        </p:txBody>
      </p:sp>
      <p:sp>
        <p:nvSpPr>
          <p:cNvPr id="3" name="İçerik Yer Tutucusu 2"/>
          <p:cNvSpPr>
            <a:spLocks noGrp="1"/>
          </p:cNvSpPr>
          <p:nvPr>
            <p:ph idx="1"/>
          </p:nvPr>
        </p:nvSpPr>
        <p:spPr>
          <a:xfrm>
            <a:off x="646111" y="1344706"/>
            <a:ext cx="10931807" cy="5006787"/>
          </a:xfrm>
        </p:spPr>
        <p:txBody>
          <a:bodyPr>
            <a:noAutofit/>
          </a:bodyPr>
          <a:lstStyle/>
          <a:p>
            <a:pPr algn="just"/>
            <a:r>
              <a:rPr lang="tr-TR" sz="2800" dirty="0">
                <a:latin typeface="Times New Roman" panose="02020603050405020304" pitchFamily="18" charset="0"/>
                <a:cs typeface="Times New Roman" panose="02020603050405020304" pitchFamily="18" charset="0"/>
              </a:rPr>
              <a:t>Ağzı kapalı sınav güvenlik poşetini, soru kitapçıklarıyla birlikte bina sınav </a:t>
            </a:r>
            <a:r>
              <a:rPr lang="tr-TR" sz="2800" dirty="0" smtClean="0">
                <a:latin typeface="Times New Roman" panose="02020603050405020304" pitchFamily="18" charset="0"/>
                <a:cs typeface="Times New Roman" panose="02020603050405020304" pitchFamily="18" charset="0"/>
              </a:rPr>
              <a:t>komisyonuna imza </a:t>
            </a:r>
            <a:r>
              <a:rPr lang="tr-TR" sz="2800" dirty="0">
                <a:latin typeface="Times New Roman" panose="02020603050405020304" pitchFamily="18" charset="0"/>
                <a:cs typeface="Times New Roman" panose="02020603050405020304" pitchFamily="18" charset="0"/>
              </a:rPr>
              <a:t>karşılığında teslim </a:t>
            </a:r>
            <a:r>
              <a:rPr lang="tr-TR" sz="2800" dirty="0" smtClean="0">
                <a:latin typeface="Times New Roman" panose="02020603050405020304" pitchFamily="18" charset="0"/>
                <a:cs typeface="Times New Roman" panose="02020603050405020304" pitchFamily="18" charset="0"/>
              </a:rPr>
              <a:t>eder.</a:t>
            </a:r>
          </a:p>
          <a:p>
            <a:pPr algn="just"/>
            <a:r>
              <a:rPr lang="tr-TR" sz="2800" dirty="0" smtClean="0">
                <a:latin typeface="Times New Roman" panose="02020603050405020304" pitchFamily="18" charset="0"/>
                <a:cs typeface="Times New Roman" panose="02020603050405020304" pitchFamily="18" charset="0"/>
              </a:rPr>
              <a:t>Salon </a:t>
            </a:r>
            <a:r>
              <a:rPr lang="tr-TR" sz="2800" dirty="0">
                <a:latin typeface="Times New Roman" panose="02020603050405020304" pitchFamily="18" charset="0"/>
                <a:cs typeface="Times New Roman" panose="02020603050405020304" pitchFamily="18" charset="0"/>
              </a:rPr>
              <a:t>görevlileri, sınav salonunda unutulan, sınav evrak kutusuna konulmayan </a:t>
            </a:r>
            <a:r>
              <a:rPr lang="tr-TR" sz="2800" dirty="0" smtClean="0">
                <a:latin typeface="Times New Roman" panose="02020603050405020304" pitchFamily="18" charset="0"/>
                <a:cs typeface="Times New Roman" panose="02020603050405020304" pitchFamily="18" charset="0"/>
              </a:rPr>
              <a:t>cevap kâğıtlarının </a:t>
            </a:r>
            <a:r>
              <a:rPr lang="tr-TR" sz="2800" b="1" dirty="0">
                <a:solidFill>
                  <a:srgbClr val="FFC000"/>
                </a:solidFill>
                <a:latin typeface="Times New Roman" panose="02020603050405020304" pitchFamily="18" charset="0"/>
                <a:cs typeface="Times New Roman" panose="02020603050405020304" pitchFamily="18" charset="0"/>
              </a:rPr>
              <a:t>Bakanlık tarafından işleme alınmayacağını ve yasal </a:t>
            </a:r>
            <a:r>
              <a:rPr lang="tr-TR" sz="2800" b="1" dirty="0" smtClean="0">
                <a:solidFill>
                  <a:srgbClr val="FFC000"/>
                </a:solidFill>
                <a:latin typeface="Times New Roman" panose="02020603050405020304" pitchFamily="18" charset="0"/>
                <a:cs typeface="Times New Roman" panose="02020603050405020304" pitchFamily="18" charset="0"/>
              </a:rPr>
              <a:t>sorumluluğun kendilerine </a:t>
            </a:r>
            <a:r>
              <a:rPr lang="tr-TR" sz="2800" b="1" dirty="0">
                <a:solidFill>
                  <a:srgbClr val="FFC000"/>
                </a:solidFill>
                <a:latin typeface="Times New Roman" panose="02020603050405020304" pitchFamily="18" charset="0"/>
                <a:cs typeface="Times New Roman" panose="02020603050405020304" pitchFamily="18" charset="0"/>
              </a:rPr>
              <a:t>ait olacağını </a:t>
            </a:r>
            <a:r>
              <a:rPr lang="tr-TR" sz="2800" b="1" dirty="0" smtClean="0">
                <a:solidFill>
                  <a:srgbClr val="FFC000"/>
                </a:solidFill>
                <a:latin typeface="Times New Roman" panose="02020603050405020304" pitchFamily="18" charset="0"/>
                <a:cs typeface="Times New Roman" panose="02020603050405020304" pitchFamily="18" charset="0"/>
              </a:rPr>
              <a:t>bilir.</a:t>
            </a:r>
          </a:p>
          <a:p>
            <a:pPr algn="just"/>
            <a:r>
              <a:rPr lang="tr-TR" sz="2800" dirty="0" smtClean="0">
                <a:latin typeface="Times New Roman" panose="02020603050405020304" pitchFamily="18" charset="0"/>
                <a:cs typeface="Times New Roman" panose="02020603050405020304" pitchFamily="18" charset="0"/>
              </a:rPr>
              <a:t>Tüm </a:t>
            </a:r>
            <a:r>
              <a:rPr lang="tr-TR" sz="2800" dirty="0">
                <a:latin typeface="Times New Roman" panose="02020603050405020304" pitchFamily="18" charset="0"/>
                <a:cs typeface="Times New Roman" panose="02020603050405020304" pitchFamily="18" charset="0"/>
              </a:rPr>
              <a:t>öğrenciler salonu terk ettikten sonra salonu kontrol ederek varsa unutulan evrak </a:t>
            </a:r>
            <a:r>
              <a:rPr lang="tr-TR" sz="2800" dirty="0" smtClean="0">
                <a:latin typeface="Times New Roman" panose="02020603050405020304" pitchFamily="18" charset="0"/>
                <a:cs typeface="Times New Roman" panose="02020603050405020304" pitchFamily="18" charset="0"/>
              </a:rPr>
              <a:t>ve eşyaları </a:t>
            </a:r>
            <a:r>
              <a:rPr lang="tr-TR" sz="2800" dirty="0">
                <a:latin typeface="Times New Roman" panose="02020603050405020304" pitchFamily="18" charset="0"/>
                <a:cs typeface="Times New Roman" panose="02020603050405020304" pitchFamily="18" charset="0"/>
              </a:rPr>
              <a:t>bina sınav komisyonuna teslim eder</a:t>
            </a:r>
            <a:r>
              <a:rPr lang="tr-TR" sz="2800" dirty="0" smtClean="0">
                <a:latin typeface="Times New Roman" panose="02020603050405020304" pitchFamily="18" charset="0"/>
                <a:cs typeface="Times New Roman" panose="02020603050405020304" pitchFamily="18" charset="0"/>
              </a:rPr>
              <a:t>.</a:t>
            </a:r>
            <a:endParaRPr lang="tr-TR" sz="2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3140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9404723" cy="891988"/>
          </a:xfrm>
        </p:spPr>
        <p:txBody>
          <a:bodyPr/>
          <a:lstStyle/>
          <a:p>
            <a:r>
              <a:rPr lang="tr-TR" sz="3200" dirty="0" smtClean="0"/>
              <a:t>SALON GÖREVLİLERİNİN YAPACAĞI İŞLEMLER</a:t>
            </a:r>
            <a:endParaRPr lang="tr-TR" sz="3200" dirty="0"/>
          </a:p>
        </p:txBody>
      </p:sp>
      <p:sp>
        <p:nvSpPr>
          <p:cNvPr id="3" name="İçerik Yer Tutucusu 2"/>
          <p:cNvSpPr>
            <a:spLocks noGrp="1"/>
          </p:cNvSpPr>
          <p:nvPr>
            <p:ph idx="1"/>
          </p:nvPr>
        </p:nvSpPr>
        <p:spPr>
          <a:xfrm>
            <a:off x="646111" y="1344706"/>
            <a:ext cx="10931807" cy="5006787"/>
          </a:xfrm>
        </p:spPr>
        <p:txBody>
          <a:bodyPr>
            <a:noAutofit/>
          </a:bodyPr>
          <a:lstStyle/>
          <a:p>
            <a:pPr marL="0" indent="0" algn="just">
              <a:buNone/>
            </a:pPr>
            <a:r>
              <a:rPr lang="tr-TR" sz="2800" b="1" dirty="0">
                <a:solidFill>
                  <a:srgbClr val="FFC000"/>
                </a:solidFill>
                <a:latin typeface="Times New Roman" panose="02020603050405020304" pitchFamily="18" charset="0"/>
                <a:cs typeface="Times New Roman" panose="02020603050405020304" pitchFamily="18" charset="0"/>
              </a:rPr>
              <a:t>Ayrıca, salon görevlileri</a:t>
            </a:r>
            <a:r>
              <a:rPr lang="tr-TR" sz="2800" b="1" dirty="0" smtClean="0">
                <a:solidFill>
                  <a:srgbClr val="FFC000"/>
                </a:solidFill>
                <a:latin typeface="Times New Roman" panose="02020603050405020304" pitchFamily="18" charset="0"/>
                <a:cs typeface="Times New Roman" panose="02020603050405020304" pitchFamily="18" charset="0"/>
              </a:rPr>
              <a:t>;</a:t>
            </a:r>
          </a:p>
          <a:p>
            <a:pPr algn="just"/>
            <a:r>
              <a:rPr lang="tr-TR" sz="2200" dirty="0" smtClean="0">
                <a:latin typeface="Times New Roman" panose="02020603050405020304" pitchFamily="18" charset="0"/>
                <a:cs typeface="Times New Roman" panose="02020603050405020304" pitchFamily="18" charset="0"/>
              </a:rPr>
              <a:t>Salonda </a:t>
            </a:r>
            <a:r>
              <a:rPr lang="tr-TR" sz="2200" dirty="0">
                <a:latin typeface="Times New Roman" panose="02020603050405020304" pitchFamily="18" charset="0"/>
                <a:cs typeface="Times New Roman" panose="02020603050405020304" pitchFamily="18" charset="0"/>
              </a:rPr>
              <a:t>soru kitapçığı, gazete, kitap vb. dokümanı okumaz</a:t>
            </a:r>
            <a:r>
              <a:rPr lang="tr-TR" sz="2200" dirty="0" smtClean="0">
                <a:latin typeface="Times New Roman" panose="02020603050405020304" pitchFamily="18" charset="0"/>
                <a:cs typeface="Times New Roman" panose="02020603050405020304" pitchFamily="18" charset="0"/>
              </a:rPr>
              <a:t>.</a:t>
            </a:r>
          </a:p>
          <a:p>
            <a:pPr algn="just"/>
            <a:r>
              <a:rPr lang="tr-TR" sz="2200" dirty="0" smtClean="0">
                <a:latin typeface="Times New Roman" panose="02020603050405020304" pitchFamily="18" charset="0"/>
                <a:cs typeface="Times New Roman" panose="02020603050405020304" pitchFamily="18" charset="0"/>
              </a:rPr>
              <a:t>Yüksek </a:t>
            </a:r>
            <a:r>
              <a:rPr lang="tr-TR" sz="2200" dirty="0">
                <a:latin typeface="Times New Roman" panose="02020603050405020304" pitchFamily="18" charset="0"/>
                <a:cs typeface="Times New Roman" panose="02020603050405020304" pitchFamily="18" charset="0"/>
              </a:rPr>
              <a:t>sesle </a:t>
            </a:r>
            <a:r>
              <a:rPr lang="tr-TR" sz="2200" dirty="0" smtClean="0">
                <a:latin typeface="Times New Roman" panose="02020603050405020304" pitchFamily="18" charset="0"/>
                <a:cs typeface="Times New Roman" panose="02020603050405020304" pitchFamily="18" charset="0"/>
              </a:rPr>
              <a:t>konuşmaz.</a:t>
            </a:r>
          </a:p>
          <a:p>
            <a:pPr algn="just"/>
            <a:r>
              <a:rPr lang="tr-TR" sz="2200" dirty="0" smtClean="0">
                <a:latin typeface="Times New Roman" panose="02020603050405020304" pitchFamily="18" charset="0"/>
                <a:cs typeface="Times New Roman" panose="02020603050405020304" pitchFamily="18" charset="0"/>
              </a:rPr>
              <a:t>Gürültü </a:t>
            </a:r>
            <a:r>
              <a:rPr lang="tr-TR" sz="2200" dirty="0">
                <a:latin typeface="Times New Roman" panose="02020603050405020304" pitchFamily="18" charset="0"/>
                <a:cs typeface="Times New Roman" panose="02020603050405020304" pitchFamily="18" charset="0"/>
              </a:rPr>
              <a:t>çıkaran ayakkabılarla sınav salonuna gelmez</a:t>
            </a:r>
            <a:r>
              <a:rPr lang="tr-TR" sz="2200" dirty="0" smtClean="0">
                <a:latin typeface="Times New Roman" panose="02020603050405020304" pitchFamily="18" charset="0"/>
                <a:cs typeface="Times New Roman" panose="02020603050405020304" pitchFamily="18" charset="0"/>
              </a:rPr>
              <a:t>.</a:t>
            </a:r>
          </a:p>
          <a:p>
            <a:pPr algn="just"/>
            <a:r>
              <a:rPr lang="tr-TR" sz="2200" dirty="0" smtClean="0">
                <a:latin typeface="Times New Roman" panose="02020603050405020304" pitchFamily="18" charset="0"/>
                <a:cs typeface="Times New Roman" panose="02020603050405020304" pitchFamily="18" charset="0"/>
              </a:rPr>
              <a:t>Sınav </a:t>
            </a:r>
            <a:r>
              <a:rPr lang="tr-TR" sz="2200" dirty="0">
                <a:latin typeface="Times New Roman" panose="02020603050405020304" pitchFamily="18" charset="0"/>
                <a:cs typeface="Times New Roman" panose="02020603050405020304" pitchFamily="18" charset="0"/>
              </a:rPr>
              <a:t>süresince salonu terk etmez</a:t>
            </a:r>
            <a:r>
              <a:rPr lang="tr-TR" sz="2200" dirty="0" smtClean="0">
                <a:latin typeface="Times New Roman" panose="02020603050405020304" pitchFamily="18" charset="0"/>
                <a:cs typeface="Times New Roman" panose="02020603050405020304" pitchFamily="18" charset="0"/>
              </a:rPr>
              <a:t>.</a:t>
            </a:r>
          </a:p>
          <a:p>
            <a:pPr algn="just"/>
            <a:r>
              <a:rPr lang="tr-TR" sz="2200" dirty="0" smtClean="0">
                <a:latin typeface="Times New Roman" panose="02020603050405020304" pitchFamily="18" charset="0"/>
                <a:cs typeface="Times New Roman" panose="02020603050405020304" pitchFamily="18" charset="0"/>
              </a:rPr>
              <a:t>Çay</a:t>
            </a:r>
            <a:r>
              <a:rPr lang="tr-TR" sz="2200" dirty="0">
                <a:latin typeface="Times New Roman" panose="02020603050405020304" pitchFamily="18" charset="0"/>
                <a:cs typeface="Times New Roman" panose="02020603050405020304" pitchFamily="18" charset="0"/>
              </a:rPr>
              <a:t>, kahve vb. içmez</a:t>
            </a:r>
            <a:r>
              <a:rPr lang="tr-TR" sz="2200" dirty="0" smtClean="0">
                <a:latin typeface="Times New Roman" panose="02020603050405020304" pitchFamily="18" charset="0"/>
                <a:cs typeface="Times New Roman" panose="02020603050405020304" pitchFamily="18" charset="0"/>
              </a:rPr>
              <a:t>.</a:t>
            </a:r>
          </a:p>
          <a:p>
            <a:pPr algn="just"/>
            <a:r>
              <a:rPr lang="tr-TR" sz="2200" dirty="0" smtClean="0">
                <a:latin typeface="Times New Roman" panose="02020603050405020304" pitchFamily="18" charset="0"/>
                <a:cs typeface="Times New Roman" panose="02020603050405020304" pitchFamily="18" charset="0"/>
              </a:rPr>
              <a:t>Öğrencinin </a:t>
            </a:r>
            <a:r>
              <a:rPr lang="tr-TR" sz="2200" dirty="0">
                <a:latin typeface="Times New Roman" panose="02020603050405020304" pitchFamily="18" charset="0"/>
                <a:cs typeface="Times New Roman" panose="02020603050405020304" pitchFamily="18" charset="0"/>
              </a:rPr>
              <a:t>başında uzun süre beklemez</a:t>
            </a:r>
            <a:r>
              <a:rPr lang="tr-TR" sz="2200" dirty="0" smtClean="0">
                <a:latin typeface="Times New Roman" panose="02020603050405020304" pitchFamily="18" charset="0"/>
                <a:cs typeface="Times New Roman" panose="02020603050405020304" pitchFamily="18" charset="0"/>
              </a:rPr>
              <a:t>.</a:t>
            </a:r>
          </a:p>
          <a:p>
            <a:pPr algn="just"/>
            <a:r>
              <a:rPr lang="tr-TR" sz="2200" dirty="0" smtClean="0">
                <a:latin typeface="Times New Roman" panose="02020603050405020304" pitchFamily="18" charset="0"/>
                <a:cs typeface="Times New Roman" panose="02020603050405020304" pitchFamily="18" charset="0"/>
              </a:rPr>
              <a:t>Öğrencilerle </a:t>
            </a:r>
            <a:r>
              <a:rPr lang="tr-TR" sz="2200" dirty="0">
                <a:latin typeface="Times New Roman" panose="02020603050405020304" pitchFamily="18" charset="0"/>
                <a:cs typeface="Times New Roman" panose="02020603050405020304" pitchFamily="18" charset="0"/>
              </a:rPr>
              <a:t>sınav başladıktan sonra ve sınav süresince </a:t>
            </a:r>
            <a:r>
              <a:rPr lang="tr-TR" sz="2200" dirty="0" smtClean="0">
                <a:latin typeface="Times New Roman" panose="02020603050405020304" pitchFamily="18" charset="0"/>
                <a:cs typeface="Times New Roman" panose="02020603050405020304" pitchFamily="18" charset="0"/>
              </a:rPr>
              <a:t>konuşmaz.</a:t>
            </a:r>
          </a:p>
          <a:p>
            <a:pPr algn="just"/>
            <a:r>
              <a:rPr lang="tr-TR" sz="2200" dirty="0" smtClean="0">
                <a:latin typeface="Times New Roman" panose="02020603050405020304" pitchFamily="18" charset="0"/>
                <a:cs typeface="Times New Roman" panose="02020603050405020304" pitchFamily="18" charset="0"/>
              </a:rPr>
              <a:t>Sorular hakkında yorum </a:t>
            </a:r>
            <a:r>
              <a:rPr lang="tr-TR" sz="2200" dirty="0">
                <a:latin typeface="Times New Roman" panose="02020603050405020304" pitchFamily="18" charset="0"/>
                <a:cs typeface="Times New Roman" panose="02020603050405020304" pitchFamily="18" charset="0"/>
              </a:rPr>
              <a:t>yapmaz</a:t>
            </a:r>
            <a:r>
              <a:rPr lang="tr-TR" sz="2200" dirty="0" smtClean="0">
                <a:latin typeface="Times New Roman" panose="02020603050405020304" pitchFamily="18" charset="0"/>
                <a:cs typeface="Times New Roman" panose="02020603050405020304" pitchFamily="18" charset="0"/>
              </a:rPr>
              <a:t>.</a:t>
            </a:r>
          </a:p>
          <a:p>
            <a:pPr algn="just"/>
            <a:r>
              <a:rPr lang="tr-TR" sz="2200" dirty="0" smtClean="0">
                <a:latin typeface="Times New Roman" panose="02020603050405020304" pitchFamily="18" charset="0"/>
                <a:cs typeface="Times New Roman" panose="02020603050405020304" pitchFamily="18" charset="0"/>
              </a:rPr>
              <a:t>Öğrencilere </a:t>
            </a:r>
            <a:r>
              <a:rPr lang="tr-TR" sz="2200" dirty="0">
                <a:latin typeface="Times New Roman" panose="02020603050405020304" pitchFamily="18" charset="0"/>
                <a:cs typeface="Times New Roman" panose="02020603050405020304" pitchFamily="18" charset="0"/>
              </a:rPr>
              <a:t>ait sınav evrakını dikkat çekici bir şekilde incelemez</a:t>
            </a:r>
            <a:r>
              <a:rPr lang="tr-TR" sz="22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524251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95867" y="768341"/>
            <a:ext cx="11336741" cy="3970318"/>
          </a:xfrm>
          <a:prstGeom prst="rect">
            <a:avLst/>
          </a:prstGeom>
        </p:spPr>
        <p:txBody>
          <a:bodyPr wrap="square">
            <a:spAutoFit/>
          </a:bodyPr>
          <a:lstStyle/>
          <a:p>
            <a:pPr algn="just"/>
            <a:r>
              <a:rPr lang="tr-TR" sz="3600" b="1" dirty="0">
                <a:solidFill>
                  <a:srgbClr val="FFFF00"/>
                </a:solidFill>
                <a:latin typeface="Times New Roman" panose="02020603050405020304" pitchFamily="18" charset="0"/>
              </a:rPr>
              <a:t>Sayın Görevli: </a:t>
            </a:r>
            <a:endParaRPr lang="tr-TR" sz="3600" dirty="0">
              <a:solidFill>
                <a:srgbClr val="FFFF00"/>
              </a:solidFill>
              <a:latin typeface="Times New Roman" panose="02020603050405020304" pitchFamily="18" charset="0"/>
            </a:endParaRPr>
          </a:p>
          <a:p>
            <a:pPr algn="just"/>
            <a:r>
              <a:rPr lang="tr-TR" sz="3600" dirty="0">
                <a:solidFill>
                  <a:srgbClr val="FFFF00"/>
                </a:solidFill>
                <a:latin typeface="Times New Roman" panose="02020603050405020304" pitchFamily="18" charset="0"/>
              </a:rPr>
              <a:t>Sınavın sağlıklı yürütülmesi konusunda en büyük yardımcımız sizsiniz. Görevli olduğunuz salonda sınavın Bakanlığımız Merkezî Sistem Sınav Yönergesi hükümlerine uygun olarak uygulanmasından ve sınav evrakından siz sorumlusunuz. İdari ve hukuki olarak Bakanlığımız tarafından muhatap siz kabul edileceksiniz. </a:t>
            </a:r>
            <a:endParaRPr lang="tr-TR" sz="3600" dirty="0">
              <a:solidFill>
                <a:srgbClr val="FFFF00"/>
              </a:solidFill>
            </a:endParaRPr>
          </a:p>
        </p:txBody>
      </p:sp>
      <p:sp>
        <p:nvSpPr>
          <p:cNvPr id="3" name="Dikdörtgen 2"/>
          <p:cNvSpPr/>
          <p:nvPr/>
        </p:nvSpPr>
        <p:spPr>
          <a:xfrm>
            <a:off x="1232845" y="4871176"/>
            <a:ext cx="10599763" cy="461665"/>
          </a:xfrm>
          <a:prstGeom prst="rect">
            <a:avLst/>
          </a:prstGeom>
        </p:spPr>
        <p:txBody>
          <a:bodyPr wrap="square">
            <a:spAutoFit/>
          </a:bodyPr>
          <a:lstStyle/>
          <a:p>
            <a:r>
              <a:rPr lang="tr-TR" sz="2400" b="1" i="1" dirty="0">
                <a:solidFill>
                  <a:srgbClr val="00B0F0"/>
                </a:solidFill>
                <a:latin typeface="Times New Roman" panose="02020603050405020304" pitchFamily="18" charset="0"/>
                <a:cs typeface="Times New Roman" panose="02020603050405020304" pitchFamily="18" charset="0"/>
              </a:rPr>
              <a:t>Çalışmalarımıza verdiğiniz destek için teşekkür eder, başarılar dileriz. </a:t>
            </a:r>
            <a:endParaRPr lang="tr-TR" sz="2400" dirty="0">
              <a:solidFill>
                <a:srgbClr val="00B0F0"/>
              </a:solidFill>
              <a:latin typeface="Times New Roman" panose="02020603050405020304" pitchFamily="18" charset="0"/>
              <a:cs typeface="Times New Roman" panose="02020603050405020304" pitchFamily="18" charset="0"/>
            </a:endParaRPr>
          </a:p>
        </p:txBody>
      </p:sp>
      <p:sp>
        <p:nvSpPr>
          <p:cNvPr id="4" name="Metin kutusu 3"/>
          <p:cNvSpPr txBox="1"/>
          <p:nvPr/>
        </p:nvSpPr>
        <p:spPr>
          <a:xfrm>
            <a:off x="6980350" y="5596928"/>
            <a:ext cx="4195629" cy="400110"/>
          </a:xfrm>
          <a:prstGeom prst="rect">
            <a:avLst/>
          </a:prstGeom>
          <a:noFill/>
        </p:spPr>
        <p:txBody>
          <a:bodyPr wrap="square" rtlCol="0">
            <a:spAutoFit/>
          </a:bodyPr>
          <a:lstStyle/>
          <a:p>
            <a:r>
              <a:rPr lang="tr-TR" sz="2000" b="1" i="1" dirty="0" smtClean="0">
                <a:latin typeface="Times New Roman" panose="02020603050405020304" pitchFamily="18" charset="0"/>
                <a:cs typeface="Times New Roman" panose="02020603050405020304" pitchFamily="18" charset="0"/>
              </a:rPr>
              <a:t>Felahiye İlçe Milli Eğitim Müdürlüğü</a:t>
            </a:r>
            <a:endParaRPr lang="tr-TR" sz="2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722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4055" y="1783912"/>
            <a:ext cx="11095629" cy="3450613"/>
          </a:xfrm>
        </p:spPr>
        <p:txBody>
          <a:bodyPr>
            <a:normAutofit/>
          </a:bodyPr>
          <a:lstStyle/>
          <a:p>
            <a:pPr algn="just"/>
            <a:r>
              <a:rPr lang="tr-TR" sz="3600" dirty="0" smtClean="0">
                <a:latin typeface="Times New Roman" panose="02020603050405020304" pitchFamily="18" charset="0"/>
                <a:cs typeface="Times New Roman" panose="02020603050405020304" pitchFamily="18" charset="0"/>
              </a:rPr>
              <a:t>Ortaokul 8. sınıflarında öğrenim gören öğrencilerin katılacağı Sınavla Öğrenci Alacak Ortaöğretim Kurumlarına İlişkin Merkezi Sınav, 02 Haziran 2018 Cumartesi günü saat 09:30’da (75 </a:t>
            </a:r>
            <a:r>
              <a:rPr lang="tr-TR" sz="3600" dirty="0" err="1" smtClean="0">
                <a:latin typeface="Times New Roman" panose="02020603050405020304" pitchFamily="18" charset="0"/>
                <a:cs typeface="Times New Roman" panose="02020603050405020304" pitchFamily="18" charset="0"/>
              </a:rPr>
              <a:t>dk</a:t>
            </a:r>
            <a:r>
              <a:rPr lang="tr-TR" sz="3600" dirty="0" smtClean="0">
                <a:latin typeface="Times New Roman" panose="02020603050405020304" pitchFamily="18" charset="0"/>
                <a:cs typeface="Times New Roman" panose="02020603050405020304" pitchFamily="18" charset="0"/>
              </a:rPr>
              <a:t>), 11:30’da (60 </a:t>
            </a:r>
            <a:r>
              <a:rPr lang="tr-TR" sz="3600" dirty="0" err="1" smtClean="0">
                <a:latin typeface="Times New Roman" panose="02020603050405020304" pitchFamily="18" charset="0"/>
                <a:cs typeface="Times New Roman" panose="02020603050405020304" pitchFamily="18" charset="0"/>
              </a:rPr>
              <a:t>dk</a:t>
            </a:r>
            <a:r>
              <a:rPr lang="tr-TR" sz="3600" dirty="0" smtClean="0">
                <a:latin typeface="Times New Roman" panose="02020603050405020304" pitchFamily="18" charset="0"/>
                <a:cs typeface="Times New Roman" panose="02020603050405020304" pitchFamily="18" charset="0"/>
              </a:rPr>
              <a:t>) iki bölümden oluşan tek oturumda yapılacaktır.</a:t>
            </a:r>
            <a:endParaRPr lang="tr-T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34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708115" y="696112"/>
            <a:ext cx="11033125" cy="3013007"/>
          </a:xfrm>
        </p:spPr>
        <p:txBody>
          <a:bodyPr>
            <a:normAutofit/>
          </a:bodyPr>
          <a:lstStyle/>
          <a:p>
            <a:r>
              <a:rPr lang="tr-TR" sz="3200" dirty="0" smtClean="0">
                <a:latin typeface="Times New Roman" panose="02020603050405020304" pitchFamily="18" charset="0"/>
                <a:cs typeface="Times New Roman" panose="02020603050405020304" pitchFamily="18" charset="0"/>
              </a:rPr>
              <a:t>Oturum bilgileri aşağıdaki gibidir:</a:t>
            </a:r>
          </a:p>
          <a:p>
            <a:pPr marL="723900" indent="-192088">
              <a:buFont typeface="Wingdings" panose="05000000000000000000" pitchFamily="2" charset="2"/>
              <a:buChar char="Ø"/>
            </a:pPr>
            <a:r>
              <a:rPr lang="tr-TR" sz="3200" dirty="0" smtClean="0">
                <a:latin typeface="Times New Roman" panose="02020603050405020304" pitchFamily="18" charset="0"/>
                <a:cs typeface="Times New Roman" panose="02020603050405020304" pitchFamily="18" charset="0"/>
              </a:rPr>
              <a:t>1. Bölüm Sözel Alan – 50 soru 75 dakika</a:t>
            </a:r>
          </a:p>
          <a:p>
            <a:pPr marL="900113" indent="-368300">
              <a:buFont typeface="Wingdings" panose="05000000000000000000" pitchFamily="2" charset="2"/>
              <a:buChar char="Ø"/>
            </a:pPr>
            <a:r>
              <a:rPr lang="tr-TR" sz="3200" dirty="0" smtClean="0">
                <a:latin typeface="Times New Roman" panose="02020603050405020304" pitchFamily="18" charset="0"/>
                <a:cs typeface="Times New Roman" panose="02020603050405020304" pitchFamily="18" charset="0"/>
              </a:rPr>
              <a:t>2. Bölüm Sayısal Alan – 40 soru 60 dakika</a:t>
            </a:r>
            <a:endParaRPr lang="tr-TR"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tr-TR" dirty="0">
                <a:latin typeface="Times New Roman" panose="02020603050405020304" pitchFamily="18" charset="0"/>
                <a:cs typeface="Times New Roman" panose="02020603050405020304" pitchFamily="18" charset="0"/>
              </a:rPr>
              <a:t> Öğrenciler her iki bölüm sınavına aynı okul, aynı salon ve aynı sırada girecektir. </a:t>
            </a:r>
            <a:r>
              <a:rPr lang="tr-TR" dirty="0" smtClean="0">
                <a:latin typeface="Times New Roman" panose="02020603050405020304" pitchFamily="18" charset="0"/>
                <a:cs typeface="Times New Roman" panose="02020603050405020304" pitchFamily="18" charset="0"/>
              </a:rPr>
              <a:t> Her </a:t>
            </a:r>
            <a:r>
              <a:rPr lang="tr-TR" dirty="0">
                <a:latin typeface="Times New Roman" panose="02020603050405020304" pitchFamily="18" charset="0"/>
                <a:cs typeface="Times New Roman" panose="02020603050405020304" pitchFamily="18" charset="0"/>
              </a:rPr>
              <a:t>iki bölüm arasında 45 dakika ara bulunmaktadır. </a:t>
            </a:r>
            <a:endParaRPr lang="tr-TR" sz="3200" dirty="0" smtClean="0">
              <a:latin typeface="Times New Roman" panose="02020603050405020304" pitchFamily="18" charset="0"/>
              <a:cs typeface="Times New Roman" panose="02020603050405020304" pitchFamily="18" charset="0"/>
            </a:endParaRPr>
          </a:p>
        </p:txBody>
      </p:sp>
      <p:sp>
        <p:nvSpPr>
          <p:cNvPr id="4" name="Metin kutusu 3"/>
          <p:cNvSpPr txBox="1"/>
          <p:nvPr/>
        </p:nvSpPr>
        <p:spPr>
          <a:xfrm>
            <a:off x="901522" y="3848669"/>
            <a:ext cx="11067566" cy="1384995"/>
          </a:xfrm>
          <a:prstGeom prst="rect">
            <a:avLst/>
          </a:prstGeom>
          <a:noFill/>
        </p:spPr>
        <p:txBody>
          <a:bodyPr wrap="square" rtlCol="0">
            <a:spAutoFit/>
          </a:bodyPr>
          <a:lstStyle/>
          <a:p>
            <a:pPr marL="457200" indent="-457200">
              <a:buFont typeface="Arial" panose="020B0604020202020204" pitchFamily="34" charset="0"/>
              <a:buChar char="•"/>
            </a:pPr>
            <a:r>
              <a:rPr lang="tr-TR" sz="2800" i="1" dirty="0" smtClean="0">
                <a:latin typeface="Times New Roman" panose="02020603050405020304" pitchFamily="18" charset="0"/>
                <a:cs typeface="Times New Roman" panose="02020603050405020304" pitchFamily="18" charset="0"/>
              </a:rPr>
              <a:t>Sözel </a:t>
            </a:r>
            <a:r>
              <a:rPr lang="tr-TR" sz="2800" i="1" dirty="0">
                <a:latin typeface="Times New Roman" panose="02020603050405020304" pitchFamily="18" charset="0"/>
                <a:cs typeface="Times New Roman" panose="02020603050405020304" pitchFamily="18" charset="0"/>
              </a:rPr>
              <a:t>alanda, 8’inci sınıf Türkçe, din kültürü ve ahlak bilgisi, T.C. inkılap tarihi ve Atatürkçülük ile yabancı dil</a:t>
            </a:r>
            <a:r>
              <a:rPr lang="tr-TR" sz="2800" i="1" dirty="0" smtClean="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tr-TR" sz="2800" i="1" dirty="0" smtClean="0">
                <a:latin typeface="Times New Roman" panose="02020603050405020304" pitchFamily="18" charset="0"/>
                <a:cs typeface="Times New Roman" panose="02020603050405020304" pitchFamily="18" charset="0"/>
              </a:rPr>
              <a:t>Sayısal </a:t>
            </a:r>
            <a:r>
              <a:rPr lang="tr-TR" sz="2800" i="1" dirty="0">
                <a:latin typeface="Times New Roman" panose="02020603050405020304" pitchFamily="18" charset="0"/>
                <a:cs typeface="Times New Roman" panose="02020603050405020304" pitchFamily="18" charset="0"/>
              </a:rPr>
              <a:t>alanda ise matematik ve fen bilimlerinden sorular yöneltilecektir. </a:t>
            </a:r>
          </a:p>
        </p:txBody>
      </p:sp>
    </p:spTree>
    <p:extLst>
      <p:ext uri="{BB962C8B-B14F-4D97-AF65-F5344CB8AC3E}">
        <p14:creationId xmlns:p14="http://schemas.microsoft.com/office/powerpoint/2010/main" val="2935981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8176" y="452718"/>
            <a:ext cx="8642658" cy="824753"/>
          </a:xfrm>
        </p:spPr>
        <p:txBody>
          <a:bodyPr/>
          <a:lstStyle/>
          <a:p>
            <a:pPr algn="ctr"/>
            <a:r>
              <a:rPr lang="tr-TR" sz="3600" dirty="0" smtClean="0">
                <a:latin typeface="Times New Roman" panose="02020603050405020304" pitchFamily="18" charset="0"/>
                <a:cs typeface="Times New Roman" panose="02020603050405020304" pitchFamily="18" charset="0"/>
              </a:rPr>
              <a:t>SINAV KAPSAMI</a:t>
            </a:r>
            <a:endParaRPr lang="tr-TR" sz="3600" dirty="0">
              <a:latin typeface="Times New Roman" panose="02020603050405020304" pitchFamily="18" charset="0"/>
              <a:cs typeface="Times New Roman" panose="02020603050405020304" pitchFamily="18" charset="0"/>
            </a:endParaRPr>
          </a:p>
        </p:txBody>
      </p:sp>
      <p:graphicFrame>
        <p:nvGraphicFramePr>
          <p:cNvPr id="6" name="Tablo 5"/>
          <p:cNvGraphicFramePr>
            <a:graphicFrameLocks noGrp="1"/>
          </p:cNvGraphicFramePr>
          <p:nvPr>
            <p:extLst>
              <p:ext uri="{D42A27DB-BD31-4B8C-83A1-F6EECF244321}">
                <p14:modId xmlns:p14="http://schemas.microsoft.com/office/powerpoint/2010/main" val="1414645011"/>
              </p:ext>
            </p:extLst>
          </p:nvPr>
        </p:nvGraphicFramePr>
        <p:xfrm>
          <a:off x="389965" y="1694331"/>
          <a:ext cx="5163670" cy="4208929"/>
        </p:xfrm>
        <a:graphic>
          <a:graphicData uri="http://schemas.openxmlformats.org/drawingml/2006/table">
            <a:tbl>
              <a:tblPr firstRow="1" bandRow="1">
                <a:tableStyleId>{8FD4443E-F989-4FC4-A0C8-D5A2AF1F390B}</a:tableStyleId>
              </a:tblPr>
              <a:tblGrid>
                <a:gridCol w="2581835">
                  <a:extLst>
                    <a:ext uri="{9D8B030D-6E8A-4147-A177-3AD203B41FA5}">
                      <a16:colId xmlns="" xmlns:a16="http://schemas.microsoft.com/office/drawing/2014/main" val="20000"/>
                    </a:ext>
                  </a:extLst>
                </a:gridCol>
                <a:gridCol w="2581835">
                  <a:extLst>
                    <a:ext uri="{9D8B030D-6E8A-4147-A177-3AD203B41FA5}">
                      <a16:colId xmlns="" xmlns:a16="http://schemas.microsoft.com/office/drawing/2014/main" val="20001"/>
                    </a:ext>
                  </a:extLst>
                </a:gridCol>
              </a:tblGrid>
              <a:tr h="497977">
                <a:tc gridSpan="2">
                  <a:txBody>
                    <a:bodyPr/>
                    <a:lstStyle/>
                    <a:p>
                      <a:pPr algn="ctr"/>
                      <a:r>
                        <a:rPr lang="tr-TR" dirty="0" smtClean="0"/>
                        <a:t>SÖZEL</a:t>
                      </a:r>
                      <a:r>
                        <a:rPr lang="tr-TR" baseline="0" dirty="0" smtClean="0"/>
                        <a:t> ALAN</a:t>
                      </a:r>
                      <a:endParaRPr lang="tr-TR" dirty="0">
                        <a:latin typeface="Times New Roman" panose="02020603050405020304" pitchFamily="18" charset="0"/>
                        <a:cs typeface="Times New Roman" panose="02020603050405020304" pitchFamily="18" charset="0"/>
                      </a:endParaRPr>
                    </a:p>
                  </a:txBody>
                  <a:tcPr anchor="ctr"/>
                </a:tc>
                <a:tc hMerge="1">
                  <a:txBody>
                    <a:bodyPr/>
                    <a:lstStyle/>
                    <a:p>
                      <a:endParaRPr lang="tr-TR" dirty="0"/>
                    </a:p>
                  </a:txBody>
                  <a:tcPr/>
                </a:tc>
                <a:extLst>
                  <a:ext uri="{0D108BD9-81ED-4DB2-BD59-A6C34878D82A}">
                    <a16:rowId xmlns="" xmlns:a16="http://schemas.microsoft.com/office/drawing/2014/main" val="10000"/>
                  </a:ext>
                </a:extLst>
              </a:tr>
              <a:tr h="497977">
                <a:tc>
                  <a:txBody>
                    <a:bodyPr/>
                    <a:lstStyle/>
                    <a:p>
                      <a:pPr algn="ctr"/>
                      <a:r>
                        <a:rPr lang="tr-TR" dirty="0" smtClean="0"/>
                        <a:t>Alt Testler</a:t>
                      </a:r>
                      <a:endParaRPr lang="tr-TR" b="1" dirty="0">
                        <a:latin typeface="Times New Roman" panose="02020603050405020304" pitchFamily="18" charset="0"/>
                        <a:cs typeface="Times New Roman" panose="02020603050405020304" pitchFamily="18" charset="0"/>
                      </a:endParaRPr>
                    </a:p>
                  </a:txBody>
                  <a:tcPr anchor="ctr"/>
                </a:tc>
                <a:tc>
                  <a:txBody>
                    <a:bodyPr/>
                    <a:lstStyle/>
                    <a:p>
                      <a:pPr algn="ctr"/>
                      <a:r>
                        <a:rPr lang="tr-TR" dirty="0" smtClean="0"/>
                        <a:t>Soru Sayısı</a:t>
                      </a:r>
                      <a:endParaRPr lang="tr-TR" b="1" dirty="0">
                        <a:latin typeface="Times New Roman" panose="02020603050405020304" pitchFamily="18" charset="0"/>
                        <a:cs typeface="Times New Roman" panose="02020603050405020304" pitchFamily="18" charset="0"/>
                      </a:endParaRPr>
                    </a:p>
                  </a:txBody>
                  <a:tcPr anchor="ctr"/>
                </a:tc>
                <a:extLst>
                  <a:ext uri="{0D108BD9-81ED-4DB2-BD59-A6C34878D82A}">
                    <a16:rowId xmlns="" xmlns:a16="http://schemas.microsoft.com/office/drawing/2014/main" val="10001"/>
                  </a:ext>
                </a:extLst>
              </a:tr>
              <a:tr h="497977">
                <a:tc>
                  <a:txBody>
                    <a:bodyPr/>
                    <a:lstStyle/>
                    <a:p>
                      <a:r>
                        <a:rPr lang="tr-TR" dirty="0" smtClean="0"/>
                        <a:t>Türkçe</a:t>
                      </a:r>
                      <a:endParaRPr lang="tr-TR" dirty="0">
                        <a:latin typeface="Times New Roman" panose="02020603050405020304" pitchFamily="18" charset="0"/>
                        <a:cs typeface="Times New Roman" panose="02020603050405020304" pitchFamily="18" charset="0"/>
                      </a:endParaRPr>
                    </a:p>
                  </a:txBody>
                  <a:tcPr anchor="ctr"/>
                </a:tc>
                <a:tc>
                  <a:txBody>
                    <a:bodyPr/>
                    <a:lstStyle/>
                    <a:p>
                      <a:pPr algn="ctr"/>
                      <a:r>
                        <a:rPr lang="tr-TR" dirty="0" smtClean="0"/>
                        <a:t>20</a:t>
                      </a:r>
                      <a:endParaRPr lang="tr-TR" dirty="0">
                        <a:latin typeface="Times New Roman" panose="02020603050405020304" pitchFamily="18" charset="0"/>
                        <a:cs typeface="Times New Roman" panose="02020603050405020304" pitchFamily="18" charset="0"/>
                      </a:endParaRPr>
                    </a:p>
                  </a:txBody>
                  <a:tcPr anchor="ctr"/>
                </a:tc>
                <a:extLst>
                  <a:ext uri="{0D108BD9-81ED-4DB2-BD59-A6C34878D82A}">
                    <a16:rowId xmlns="" xmlns:a16="http://schemas.microsoft.com/office/drawing/2014/main" val="10002"/>
                  </a:ext>
                </a:extLst>
              </a:tr>
              <a:tr h="859522">
                <a:tc>
                  <a:txBody>
                    <a:bodyPr/>
                    <a:lstStyle/>
                    <a:p>
                      <a:r>
                        <a:rPr lang="tr-TR" sz="1400" dirty="0" smtClean="0"/>
                        <a:t>T.C.</a:t>
                      </a:r>
                      <a:r>
                        <a:rPr lang="tr-TR" sz="1400" baseline="0" dirty="0" smtClean="0"/>
                        <a:t> İnkılap Tarihi ve Atatürkçülük</a:t>
                      </a:r>
                      <a:endParaRPr lang="tr-TR" sz="1400" dirty="0">
                        <a:latin typeface="Times New Roman" panose="02020603050405020304" pitchFamily="18" charset="0"/>
                        <a:cs typeface="Times New Roman" panose="02020603050405020304" pitchFamily="18" charset="0"/>
                      </a:endParaRPr>
                    </a:p>
                  </a:txBody>
                  <a:tcPr anchor="ctr"/>
                </a:tc>
                <a:tc>
                  <a:txBody>
                    <a:bodyPr/>
                    <a:lstStyle/>
                    <a:p>
                      <a:pPr algn="ctr"/>
                      <a:r>
                        <a:rPr lang="tr-TR" dirty="0" smtClean="0"/>
                        <a:t>10</a:t>
                      </a:r>
                      <a:endParaRPr lang="tr-TR" dirty="0">
                        <a:latin typeface="Times New Roman" panose="02020603050405020304" pitchFamily="18" charset="0"/>
                        <a:cs typeface="Times New Roman" panose="02020603050405020304" pitchFamily="18" charset="0"/>
                      </a:endParaRPr>
                    </a:p>
                  </a:txBody>
                  <a:tcPr anchor="ctr"/>
                </a:tc>
                <a:extLst>
                  <a:ext uri="{0D108BD9-81ED-4DB2-BD59-A6C34878D82A}">
                    <a16:rowId xmlns="" xmlns:a16="http://schemas.microsoft.com/office/drawing/2014/main" val="10003"/>
                  </a:ext>
                </a:extLst>
              </a:tr>
              <a:tr h="859522">
                <a:tc>
                  <a:txBody>
                    <a:bodyPr/>
                    <a:lstStyle/>
                    <a:p>
                      <a:r>
                        <a:rPr lang="tr-TR" sz="1600" dirty="0" smtClean="0"/>
                        <a:t>Din Kültürü ve Ahlak Bilgisi</a:t>
                      </a:r>
                      <a:endParaRPr lang="tr-TR" sz="1600" dirty="0">
                        <a:latin typeface="Times New Roman" panose="02020603050405020304" pitchFamily="18" charset="0"/>
                        <a:cs typeface="Times New Roman" panose="02020603050405020304" pitchFamily="18" charset="0"/>
                      </a:endParaRPr>
                    </a:p>
                  </a:txBody>
                  <a:tcPr anchor="ctr"/>
                </a:tc>
                <a:tc>
                  <a:txBody>
                    <a:bodyPr/>
                    <a:lstStyle/>
                    <a:p>
                      <a:pPr algn="ctr"/>
                      <a:r>
                        <a:rPr lang="tr-TR" dirty="0" smtClean="0"/>
                        <a:t>10</a:t>
                      </a:r>
                      <a:endParaRPr lang="tr-TR" dirty="0">
                        <a:latin typeface="Times New Roman" panose="02020603050405020304" pitchFamily="18" charset="0"/>
                        <a:cs typeface="Times New Roman" panose="02020603050405020304" pitchFamily="18" charset="0"/>
                      </a:endParaRPr>
                    </a:p>
                  </a:txBody>
                  <a:tcPr anchor="ctr"/>
                </a:tc>
                <a:extLst>
                  <a:ext uri="{0D108BD9-81ED-4DB2-BD59-A6C34878D82A}">
                    <a16:rowId xmlns="" xmlns:a16="http://schemas.microsoft.com/office/drawing/2014/main" val="10004"/>
                  </a:ext>
                </a:extLst>
              </a:tr>
              <a:tr h="497977">
                <a:tc>
                  <a:txBody>
                    <a:bodyPr/>
                    <a:lstStyle/>
                    <a:p>
                      <a:r>
                        <a:rPr lang="tr-TR" dirty="0" smtClean="0"/>
                        <a:t>Yabancı Dil</a:t>
                      </a:r>
                      <a:endParaRPr lang="tr-TR" dirty="0">
                        <a:latin typeface="Times New Roman" panose="02020603050405020304" pitchFamily="18" charset="0"/>
                        <a:cs typeface="Times New Roman" panose="02020603050405020304" pitchFamily="18" charset="0"/>
                      </a:endParaRPr>
                    </a:p>
                  </a:txBody>
                  <a:tcPr anchor="ctr"/>
                </a:tc>
                <a:tc>
                  <a:txBody>
                    <a:bodyPr/>
                    <a:lstStyle/>
                    <a:p>
                      <a:pPr algn="ctr"/>
                      <a:r>
                        <a:rPr lang="tr-TR" dirty="0" smtClean="0"/>
                        <a:t>10</a:t>
                      </a:r>
                      <a:endParaRPr lang="tr-TR" dirty="0">
                        <a:latin typeface="Times New Roman" panose="02020603050405020304" pitchFamily="18" charset="0"/>
                        <a:cs typeface="Times New Roman" panose="02020603050405020304" pitchFamily="18" charset="0"/>
                      </a:endParaRPr>
                    </a:p>
                  </a:txBody>
                  <a:tcPr anchor="ctr"/>
                </a:tc>
                <a:extLst>
                  <a:ext uri="{0D108BD9-81ED-4DB2-BD59-A6C34878D82A}">
                    <a16:rowId xmlns="" xmlns:a16="http://schemas.microsoft.com/office/drawing/2014/main" val="10005"/>
                  </a:ext>
                </a:extLst>
              </a:tr>
              <a:tr h="497977">
                <a:tc>
                  <a:txBody>
                    <a:bodyPr/>
                    <a:lstStyle/>
                    <a:p>
                      <a:pPr algn="r"/>
                      <a:r>
                        <a:rPr lang="tr-TR" dirty="0" smtClean="0"/>
                        <a:t>Toplam</a:t>
                      </a:r>
                      <a:endParaRPr lang="tr-TR" b="1" dirty="0">
                        <a:latin typeface="Times New Roman" panose="02020603050405020304" pitchFamily="18" charset="0"/>
                        <a:cs typeface="Times New Roman" panose="02020603050405020304" pitchFamily="18" charset="0"/>
                      </a:endParaRPr>
                    </a:p>
                  </a:txBody>
                  <a:tcPr anchor="ctr"/>
                </a:tc>
                <a:tc>
                  <a:txBody>
                    <a:bodyPr/>
                    <a:lstStyle/>
                    <a:p>
                      <a:pPr algn="ctr"/>
                      <a:r>
                        <a:rPr lang="tr-TR" dirty="0" smtClean="0"/>
                        <a:t>50</a:t>
                      </a:r>
                      <a:endParaRPr lang="tr-TR" b="1" dirty="0">
                        <a:latin typeface="Times New Roman" panose="02020603050405020304" pitchFamily="18" charset="0"/>
                        <a:cs typeface="Times New Roman" panose="02020603050405020304" pitchFamily="18" charset="0"/>
                      </a:endParaRPr>
                    </a:p>
                  </a:txBody>
                  <a:tcPr anchor="ctr"/>
                </a:tc>
                <a:extLst>
                  <a:ext uri="{0D108BD9-81ED-4DB2-BD59-A6C34878D82A}">
                    <a16:rowId xmlns="" xmlns:a16="http://schemas.microsoft.com/office/drawing/2014/main" val="10006"/>
                  </a:ext>
                </a:extLst>
              </a:tr>
            </a:tbl>
          </a:graphicData>
        </a:graphic>
      </p:graphicFrame>
      <p:graphicFrame>
        <p:nvGraphicFramePr>
          <p:cNvPr id="10" name="Tablo 9"/>
          <p:cNvGraphicFramePr>
            <a:graphicFrameLocks noGrp="1"/>
          </p:cNvGraphicFramePr>
          <p:nvPr>
            <p:extLst>
              <p:ext uri="{D42A27DB-BD31-4B8C-83A1-F6EECF244321}">
                <p14:modId xmlns:p14="http://schemas.microsoft.com/office/powerpoint/2010/main" val="670302522"/>
              </p:ext>
            </p:extLst>
          </p:nvPr>
        </p:nvGraphicFramePr>
        <p:xfrm>
          <a:off x="6427693" y="1707776"/>
          <a:ext cx="5042648" cy="4195483"/>
        </p:xfrm>
        <a:graphic>
          <a:graphicData uri="http://schemas.openxmlformats.org/drawingml/2006/table">
            <a:tbl>
              <a:tblPr firstRow="1" bandRow="1">
                <a:tableStyleId>{8FD4443E-F989-4FC4-A0C8-D5A2AF1F390B}</a:tableStyleId>
              </a:tblPr>
              <a:tblGrid>
                <a:gridCol w="2521324">
                  <a:extLst>
                    <a:ext uri="{9D8B030D-6E8A-4147-A177-3AD203B41FA5}">
                      <a16:colId xmlns="" xmlns:a16="http://schemas.microsoft.com/office/drawing/2014/main" val="20000"/>
                    </a:ext>
                  </a:extLst>
                </a:gridCol>
                <a:gridCol w="2521324">
                  <a:extLst>
                    <a:ext uri="{9D8B030D-6E8A-4147-A177-3AD203B41FA5}">
                      <a16:colId xmlns="" xmlns:a16="http://schemas.microsoft.com/office/drawing/2014/main" val="20001"/>
                    </a:ext>
                  </a:extLst>
                </a:gridCol>
              </a:tblGrid>
              <a:tr h="528843">
                <a:tc gridSpan="2">
                  <a:txBody>
                    <a:bodyPr/>
                    <a:lstStyle/>
                    <a:p>
                      <a:pPr algn="ctr"/>
                      <a:r>
                        <a:rPr lang="tr-TR" dirty="0" smtClean="0"/>
                        <a:t>SAYISAL</a:t>
                      </a:r>
                      <a:r>
                        <a:rPr lang="tr-TR" baseline="0" dirty="0" smtClean="0"/>
                        <a:t> ALAN</a:t>
                      </a:r>
                      <a:endParaRPr lang="tr-TR" dirty="0">
                        <a:latin typeface="Times New Roman" panose="02020603050405020304" pitchFamily="18" charset="0"/>
                        <a:cs typeface="Times New Roman" panose="02020603050405020304" pitchFamily="18" charset="0"/>
                      </a:endParaRPr>
                    </a:p>
                  </a:txBody>
                  <a:tcPr anchor="ctr"/>
                </a:tc>
                <a:tc hMerge="1">
                  <a:txBody>
                    <a:bodyPr/>
                    <a:lstStyle/>
                    <a:p>
                      <a:endParaRPr lang="tr-TR" dirty="0"/>
                    </a:p>
                  </a:txBody>
                  <a:tcPr/>
                </a:tc>
                <a:extLst>
                  <a:ext uri="{0D108BD9-81ED-4DB2-BD59-A6C34878D82A}">
                    <a16:rowId xmlns="" xmlns:a16="http://schemas.microsoft.com/office/drawing/2014/main" val="10000"/>
                  </a:ext>
                </a:extLst>
              </a:tr>
              <a:tr h="916660">
                <a:tc>
                  <a:txBody>
                    <a:bodyPr/>
                    <a:lstStyle/>
                    <a:p>
                      <a:pPr algn="ctr"/>
                      <a:r>
                        <a:rPr lang="tr-TR" dirty="0" smtClean="0"/>
                        <a:t>Alt Testler</a:t>
                      </a:r>
                      <a:endParaRPr lang="tr-TR" b="1" dirty="0">
                        <a:latin typeface="Times New Roman" panose="02020603050405020304" pitchFamily="18" charset="0"/>
                        <a:cs typeface="Times New Roman" panose="02020603050405020304" pitchFamily="18" charset="0"/>
                      </a:endParaRPr>
                    </a:p>
                  </a:txBody>
                  <a:tcPr anchor="ctr"/>
                </a:tc>
                <a:tc>
                  <a:txBody>
                    <a:bodyPr/>
                    <a:lstStyle/>
                    <a:p>
                      <a:pPr algn="ctr"/>
                      <a:r>
                        <a:rPr lang="tr-TR" dirty="0" smtClean="0"/>
                        <a:t>Soru Sayısı</a:t>
                      </a:r>
                      <a:endParaRPr lang="tr-TR" b="1" dirty="0">
                        <a:latin typeface="Times New Roman" panose="02020603050405020304" pitchFamily="18" charset="0"/>
                        <a:cs typeface="Times New Roman" panose="02020603050405020304" pitchFamily="18" charset="0"/>
                      </a:endParaRPr>
                    </a:p>
                  </a:txBody>
                  <a:tcPr anchor="ctr"/>
                </a:tc>
                <a:extLst>
                  <a:ext uri="{0D108BD9-81ED-4DB2-BD59-A6C34878D82A}">
                    <a16:rowId xmlns="" xmlns:a16="http://schemas.microsoft.com/office/drawing/2014/main" val="10001"/>
                  </a:ext>
                </a:extLst>
              </a:tr>
              <a:tr h="916660">
                <a:tc>
                  <a:txBody>
                    <a:bodyPr/>
                    <a:lstStyle/>
                    <a:p>
                      <a:r>
                        <a:rPr lang="tr-TR" dirty="0" smtClean="0"/>
                        <a:t>Matematik</a:t>
                      </a:r>
                      <a:endParaRPr lang="tr-TR" dirty="0">
                        <a:latin typeface="Times New Roman" panose="02020603050405020304" pitchFamily="18" charset="0"/>
                        <a:cs typeface="Times New Roman" panose="02020603050405020304" pitchFamily="18" charset="0"/>
                      </a:endParaRPr>
                    </a:p>
                  </a:txBody>
                  <a:tcPr anchor="ctr"/>
                </a:tc>
                <a:tc>
                  <a:txBody>
                    <a:bodyPr/>
                    <a:lstStyle/>
                    <a:p>
                      <a:pPr algn="ctr"/>
                      <a:r>
                        <a:rPr lang="tr-TR" dirty="0" smtClean="0"/>
                        <a:t>20</a:t>
                      </a:r>
                      <a:endParaRPr lang="tr-TR" dirty="0">
                        <a:latin typeface="Times New Roman" panose="02020603050405020304" pitchFamily="18" charset="0"/>
                        <a:cs typeface="Times New Roman" panose="02020603050405020304" pitchFamily="18" charset="0"/>
                      </a:endParaRPr>
                    </a:p>
                  </a:txBody>
                  <a:tcPr anchor="ctr"/>
                </a:tc>
                <a:extLst>
                  <a:ext uri="{0D108BD9-81ED-4DB2-BD59-A6C34878D82A}">
                    <a16:rowId xmlns="" xmlns:a16="http://schemas.microsoft.com/office/drawing/2014/main" val="10002"/>
                  </a:ext>
                </a:extLst>
              </a:tr>
              <a:tr h="916660">
                <a:tc>
                  <a:txBody>
                    <a:bodyPr/>
                    <a:lstStyle/>
                    <a:p>
                      <a:r>
                        <a:rPr lang="tr-TR" dirty="0" smtClean="0"/>
                        <a:t>Fen Bilimleri</a:t>
                      </a:r>
                      <a:endParaRPr lang="tr-TR" dirty="0">
                        <a:latin typeface="Times New Roman" panose="02020603050405020304" pitchFamily="18" charset="0"/>
                        <a:cs typeface="Times New Roman" panose="02020603050405020304" pitchFamily="18" charset="0"/>
                      </a:endParaRPr>
                    </a:p>
                  </a:txBody>
                  <a:tcPr anchor="ctr"/>
                </a:tc>
                <a:tc>
                  <a:txBody>
                    <a:bodyPr/>
                    <a:lstStyle/>
                    <a:p>
                      <a:pPr algn="ctr"/>
                      <a:r>
                        <a:rPr lang="tr-TR" dirty="0" smtClean="0"/>
                        <a:t>20</a:t>
                      </a:r>
                      <a:endParaRPr lang="tr-TR" dirty="0">
                        <a:latin typeface="Times New Roman" panose="02020603050405020304" pitchFamily="18" charset="0"/>
                        <a:cs typeface="Times New Roman" panose="02020603050405020304" pitchFamily="18" charset="0"/>
                      </a:endParaRPr>
                    </a:p>
                  </a:txBody>
                  <a:tcPr anchor="ctr"/>
                </a:tc>
                <a:extLst>
                  <a:ext uri="{0D108BD9-81ED-4DB2-BD59-A6C34878D82A}">
                    <a16:rowId xmlns="" xmlns:a16="http://schemas.microsoft.com/office/drawing/2014/main" val="10003"/>
                  </a:ext>
                </a:extLst>
              </a:tr>
              <a:tr h="916660">
                <a:tc>
                  <a:txBody>
                    <a:bodyPr/>
                    <a:lstStyle/>
                    <a:p>
                      <a:pPr algn="r"/>
                      <a:r>
                        <a:rPr lang="tr-TR" dirty="0" smtClean="0"/>
                        <a:t>Toplam</a:t>
                      </a:r>
                      <a:endParaRPr lang="tr-TR" b="1" dirty="0">
                        <a:latin typeface="Times New Roman" panose="02020603050405020304" pitchFamily="18" charset="0"/>
                        <a:cs typeface="Times New Roman" panose="02020603050405020304" pitchFamily="18" charset="0"/>
                      </a:endParaRPr>
                    </a:p>
                  </a:txBody>
                  <a:tcPr anchor="ctr"/>
                </a:tc>
                <a:tc>
                  <a:txBody>
                    <a:bodyPr/>
                    <a:lstStyle/>
                    <a:p>
                      <a:pPr algn="ctr"/>
                      <a:r>
                        <a:rPr lang="tr-TR" dirty="0" smtClean="0"/>
                        <a:t>50</a:t>
                      </a:r>
                      <a:endParaRPr lang="tr-TR" b="1" dirty="0">
                        <a:latin typeface="Times New Roman" panose="02020603050405020304" pitchFamily="18" charset="0"/>
                        <a:cs typeface="Times New Roman" panose="02020603050405020304" pitchFamily="18" charset="0"/>
                      </a:endParaRPr>
                    </a:p>
                  </a:txBody>
                  <a:tcPr anchor="ct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468360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87403" y="1447611"/>
            <a:ext cx="10590705" cy="4195481"/>
          </a:xfrm>
        </p:spPr>
        <p:txBody>
          <a:bodyPr>
            <a:noAutofit/>
          </a:bodyPr>
          <a:lstStyle/>
          <a:p>
            <a:pPr algn="just"/>
            <a:r>
              <a:rPr lang="tr-TR" sz="3200" dirty="0">
                <a:latin typeface="Times New Roman" panose="02020603050405020304" pitchFamily="18" charset="0"/>
                <a:cs typeface="Times New Roman" panose="02020603050405020304" pitchFamily="18" charset="0"/>
              </a:rPr>
              <a:t>Merkezi sınavda, sözel bölüm ve sayısal bölümün sınav evrakı ayrı sınav güvenlik poşeti ile poşetlenerek kutulanmıştır. Sınav güvenlik poşetlerinin üzerinde ait olduğu bölüm belirtilmiştir. Her bölümde yapılacak sınav için o bölüme ait sınav evrak kutusu süresi içerisinde açılıp kapatılacaktır. Farklı bölüme ait sınav evrakının bulunduğu sınav güvenlik kutu ve poşetlerinin kendi bölümü haricinde açılmamasına dikkat edilecektir.</a:t>
            </a:r>
          </a:p>
        </p:txBody>
      </p:sp>
    </p:spTree>
    <p:extLst>
      <p:ext uri="{BB962C8B-B14F-4D97-AF65-F5344CB8AC3E}">
        <p14:creationId xmlns:p14="http://schemas.microsoft.com/office/powerpoint/2010/main" val="10395940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9404723" cy="838200"/>
          </a:xfrm>
        </p:spPr>
        <p:txBody>
          <a:bodyPr/>
          <a:lstStyle/>
          <a:p>
            <a:r>
              <a:rPr lang="tr-TR" sz="3200" dirty="0" smtClean="0">
                <a:latin typeface="Times New Roman" panose="02020603050405020304" pitchFamily="18" charset="0"/>
                <a:cs typeface="Times New Roman" panose="02020603050405020304" pitchFamily="18" charset="0"/>
              </a:rPr>
              <a:t>ÖZEL EĞİTİM İHTİYACI OLAN ÖĞRENCİLER</a:t>
            </a:r>
            <a:endParaRPr lang="tr-TR" sz="32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531811" y="1429008"/>
            <a:ext cx="11200748" cy="5251550"/>
          </a:xfrm>
        </p:spPr>
        <p:txBody>
          <a:bodyPr>
            <a:noAutofit/>
          </a:bodyPr>
          <a:lstStyle/>
          <a:p>
            <a:pPr marL="0" indent="0">
              <a:buNone/>
            </a:pPr>
            <a:r>
              <a:rPr lang="tr-TR" sz="2400" b="1" dirty="0" smtClean="0">
                <a:latin typeface="Times New Roman" panose="02020603050405020304" pitchFamily="18" charset="0"/>
                <a:cs typeface="Times New Roman" panose="02020603050405020304" pitchFamily="18" charset="0"/>
              </a:rPr>
              <a:t>       </a:t>
            </a:r>
            <a:r>
              <a:rPr lang="tr-TR" sz="2400" dirty="0" smtClean="0">
                <a:solidFill>
                  <a:schemeClr val="bg1"/>
                </a:solidFill>
                <a:latin typeface="Times New Roman" panose="02020603050405020304" pitchFamily="18" charset="0"/>
                <a:cs typeface="Times New Roman" panose="02020603050405020304" pitchFamily="18" charset="0"/>
              </a:rPr>
              <a:t>Özel </a:t>
            </a:r>
            <a:r>
              <a:rPr lang="tr-TR" sz="2400" dirty="0">
                <a:solidFill>
                  <a:schemeClr val="bg1"/>
                </a:solidFill>
                <a:latin typeface="Times New Roman" panose="02020603050405020304" pitchFamily="18" charset="0"/>
                <a:cs typeface="Times New Roman" panose="02020603050405020304" pitchFamily="18" charset="0"/>
              </a:rPr>
              <a:t>eğitim ihtiyacı olan öğrenciler, sürekli kullandıkları araç–gereç ve cihazları kendilerinin getirmesi kaydıyla sınavda kullanabileceklerdir. </a:t>
            </a:r>
            <a:endParaRPr lang="tr-TR" sz="2400" dirty="0" smtClean="0">
              <a:solidFill>
                <a:schemeClr val="bg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2400" b="1" dirty="0" smtClean="0">
                <a:solidFill>
                  <a:schemeClr val="accent2">
                    <a:lumMod val="60000"/>
                    <a:lumOff val="40000"/>
                  </a:schemeClr>
                </a:solidFill>
                <a:latin typeface="Times New Roman" panose="02020603050405020304" pitchFamily="18" charset="0"/>
                <a:cs typeface="Times New Roman" panose="02020603050405020304" pitchFamily="18" charset="0"/>
              </a:rPr>
              <a:t>Az </a:t>
            </a:r>
            <a:r>
              <a:rPr lang="tr-TR" sz="2400" b="1" dirty="0">
                <a:solidFill>
                  <a:schemeClr val="accent2">
                    <a:lumMod val="60000"/>
                    <a:lumOff val="40000"/>
                  </a:schemeClr>
                </a:solidFill>
                <a:latin typeface="Times New Roman" panose="02020603050405020304" pitchFamily="18" charset="0"/>
                <a:cs typeface="Times New Roman" panose="02020603050405020304" pitchFamily="18" charset="0"/>
              </a:rPr>
              <a:t>Gören Öğrenciler</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r>
              <a:rPr lang="tr-TR" sz="2400" dirty="0" smtClean="0">
                <a:latin typeface="Times New Roman" panose="02020603050405020304" pitchFamily="18" charset="0"/>
                <a:cs typeface="Times New Roman" panose="02020603050405020304" pitchFamily="18" charset="0"/>
              </a:rPr>
              <a:t>Tek </a:t>
            </a:r>
            <a:r>
              <a:rPr lang="tr-TR" sz="2400" dirty="0">
                <a:latin typeface="Times New Roman" panose="02020603050405020304" pitchFamily="18" charset="0"/>
                <a:cs typeface="Times New Roman" panose="02020603050405020304" pitchFamily="18" charset="0"/>
              </a:rPr>
              <a:t>kişilik salonda sınava alınacaktır. </a:t>
            </a:r>
            <a:r>
              <a:rPr lang="tr-TR" sz="2400" dirty="0" smtClean="0">
                <a:latin typeface="Times New Roman" panose="02020603050405020304" pitchFamily="18" charset="0"/>
                <a:cs typeface="Times New Roman" panose="02020603050405020304" pitchFamily="18" charset="0"/>
              </a:rPr>
              <a:t>20 </a:t>
            </a:r>
            <a:r>
              <a:rPr lang="tr-TR" sz="2400" dirty="0">
                <a:latin typeface="Times New Roman" panose="02020603050405020304" pitchFamily="18" charset="0"/>
                <a:cs typeface="Times New Roman" panose="02020603050405020304" pitchFamily="18" charset="0"/>
              </a:rPr>
              <a:t>dakika ek </a:t>
            </a:r>
            <a:r>
              <a:rPr lang="tr-TR" sz="2400" dirty="0" smtClean="0">
                <a:latin typeface="Times New Roman" panose="02020603050405020304" pitchFamily="18" charset="0"/>
                <a:cs typeface="Times New Roman" panose="02020603050405020304" pitchFamily="18" charset="0"/>
              </a:rPr>
              <a:t>süre verilecektir</a:t>
            </a:r>
            <a:r>
              <a:rPr lang="tr-TR"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
            </a:r>
            <a:br>
              <a:rPr lang="tr-TR" sz="2400" dirty="0" smtClean="0">
                <a:latin typeface="Times New Roman" panose="02020603050405020304" pitchFamily="18" charset="0"/>
                <a:cs typeface="Times New Roman" panose="02020603050405020304" pitchFamily="18" charset="0"/>
              </a:rPr>
            </a:br>
            <a:r>
              <a:rPr lang="tr-TR" sz="2400" dirty="0" smtClean="0">
                <a:latin typeface="Times New Roman" panose="02020603050405020304" pitchFamily="18" charset="0"/>
                <a:cs typeface="Times New Roman" panose="02020603050405020304" pitchFamily="18" charset="0"/>
              </a:rPr>
              <a:t>		a</a:t>
            </a:r>
            <a:r>
              <a:rPr lang="tr-TR" sz="2400" dirty="0">
                <a:latin typeface="Times New Roman" panose="02020603050405020304" pitchFamily="18" charset="0"/>
                <a:cs typeface="Times New Roman" panose="02020603050405020304" pitchFamily="18" charset="0"/>
              </a:rPr>
              <a:t>. Okuyucu ve kodlayıcı,</a:t>
            </a:r>
            <a:br>
              <a:rPr lang="tr-TR" sz="2400" dirty="0">
                <a:latin typeface="Times New Roman" panose="02020603050405020304" pitchFamily="18" charset="0"/>
                <a:cs typeface="Times New Roman" panose="02020603050405020304" pitchFamily="18" charset="0"/>
              </a:rPr>
            </a:br>
            <a:r>
              <a:rPr lang="tr-TR" sz="2400" dirty="0" smtClean="0">
                <a:latin typeface="Times New Roman" panose="02020603050405020304" pitchFamily="18" charset="0"/>
                <a:cs typeface="Times New Roman" panose="02020603050405020304" pitchFamily="18" charset="0"/>
              </a:rPr>
              <a:t>		b</a:t>
            </a:r>
            <a:r>
              <a:rPr lang="tr-TR" sz="2400" dirty="0">
                <a:latin typeface="Times New Roman" panose="02020603050405020304" pitchFamily="18" charset="0"/>
                <a:cs typeface="Times New Roman" panose="02020603050405020304" pitchFamily="18" charset="0"/>
              </a:rPr>
              <a:t>. 18 punto büyüklüğünde soru kitapçığı ve </a:t>
            </a:r>
            <a:r>
              <a:rPr lang="tr-TR" sz="2400" dirty="0" smtClean="0">
                <a:latin typeface="Times New Roman" panose="02020603050405020304" pitchFamily="18" charset="0"/>
                <a:cs typeface="Times New Roman" panose="02020603050405020304" pitchFamily="18" charset="0"/>
              </a:rPr>
              <a:t>cevap </a:t>
            </a:r>
            <a:r>
              <a:rPr lang="tr-TR" sz="2400" dirty="0">
                <a:latin typeface="Times New Roman" panose="02020603050405020304" pitchFamily="18" charset="0"/>
                <a:cs typeface="Times New Roman" panose="02020603050405020304" pitchFamily="18" charset="0"/>
              </a:rPr>
              <a:t>kâğıdı. </a:t>
            </a:r>
            <a:endParaRPr lang="tr-TR" sz="2400" dirty="0" smtClean="0">
              <a:latin typeface="Times New Roman" panose="02020603050405020304" pitchFamily="18" charset="0"/>
              <a:cs typeface="Times New Roman" panose="02020603050405020304" pitchFamily="18" charset="0"/>
            </a:endParaRPr>
          </a:p>
          <a:p>
            <a:r>
              <a:rPr lang="tr-TR" sz="2400" b="1" dirty="0" smtClean="0">
                <a:solidFill>
                  <a:schemeClr val="accent2">
                    <a:lumMod val="60000"/>
                    <a:lumOff val="40000"/>
                  </a:schemeClr>
                </a:solidFill>
                <a:latin typeface="Times New Roman" panose="02020603050405020304" pitchFamily="18" charset="0"/>
                <a:cs typeface="Times New Roman" panose="02020603050405020304" pitchFamily="18" charset="0"/>
              </a:rPr>
              <a:t>Total </a:t>
            </a:r>
            <a:r>
              <a:rPr lang="tr-TR" sz="2400" b="1" dirty="0">
                <a:solidFill>
                  <a:schemeClr val="accent2">
                    <a:lumMod val="60000"/>
                    <a:lumOff val="40000"/>
                  </a:schemeClr>
                </a:solidFill>
                <a:latin typeface="Times New Roman" panose="02020603050405020304" pitchFamily="18" charset="0"/>
                <a:cs typeface="Times New Roman" panose="02020603050405020304" pitchFamily="18" charset="0"/>
              </a:rPr>
              <a:t>Düzeyde Görme Engelli (Hiç Görmeyen) Öğrenciler</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r>
              <a:rPr lang="tr-TR" sz="2400" dirty="0" smtClean="0">
                <a:latin typeface="Times New Roman" panose="02020603050405020304" pitchFamily="18" charset="0"/>
                <a:cs typeface="Times New Roman" panose="02020603050405020304" pitchFamily="18" charset="0"/>
              </a:rPr>
              <a:t>Tek </a:t>
            </a:r>
            <a:r>
              <a:rPr lang="tr-TR" sz="2400" dirty="0">
                <a:latin typeface="Times New Roman" panose="02020603050405020304" pitchFamily="18" charset="0"/>
                <a:cs typeface="Times New Roman" panose="02020603050405020304" pitchFamily="18" charset="0"/>
              </a:rPr>
              <a:t>kişilik salonlarda </a:t>
            </a:r>
            <a:r>
              <a:rPr lang="tr-TR" sz="2400" dirty="0" smtClean="0">
                <a:latin typeface="Times New Roman" panose="02020603050405020304" pitchFamily="18" charset="0"/>
                <a:cs typeface="Times New Roman" panose="02020603050405020304" pitchFamily="18" charset="0"/>
              </a:rPr>
              <a:t>sınava alınacaktır</a:t>
            </a:r>
            <a:r>
              <a:rPr lang="tr-TR"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20 </a:t>
            </a:r>
            <a:r>
              <a:rPr lang="tr-TR" sz="2400" dirty="0">
                <a:latin typeface="Times New Roman" panose="02020603050405020304" pitchFamily="18" charset="0"/>
                <a:cs typeface="Times New Roman" panose="02020603050405020304" pitchFamily="18" charset="0"/>
              </a:rPr>
              <a:t>dakika ek süre </a:t>
            </a:r>
            <a:r>
              <a:rPr lang="tr-TR" sz="2400" dirty="0" smtClean="0">
                <a:latin typeface="Times New Roman" panose="02020603050405020304" pitchFamily="18" charset="0"/>
                <a:cs typeface="Times New Roman" panose="02020603050405020304" pitchFamily="18" charset="0"/>
              </a:rPr>
              <a:t>verilecektir.</a:t>
            </a:r>
          </a:p>
          <a:p>
            <a:r>
              <a:rPr lang="tr-TR" sz="2400" b="1" dirty="0">
                <a:solidFill>
                  <a:schemeClr val="accent2">
                    <a:lumMod val="60000"/>
                    <a:lumOff val="40000"/>
                  </a:schemeClr>
                </a:solidFill>
                <a:latin typeface="Times New Roman" panose="02020603050405020304" pitchFamily="18" charset="0"/>
                <a:cs typeface="Times New Roman" panose="02020603050405020304" pitchFamily="18" charset="0"/>
              </a:rPr>
              <a:t>İşitme Engelli Öğrenciler</a:t>
            </a:r>
            <a:r>
              <a:rPr lang="tr-TR" sz="2400" b="1" dirty="0">
                <a:latin typeface="Times New Roman" panose="02020603050405020304" pitchFamily="18" charset="0"/>
                <a:cs typeface="Times New Roman" panose="02020603050405020304" pitchFamily="18" charset="0"/>
              </a:rPr>
              <a:t/>
            </a:r>
            <a:br>
              <a:rPr lang="tr-TR" sz="2400" b="1"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Tek kişilik salonlarda sınava alınacaktır. Bu öğrencilere 20 dakika ek süre verilecektir.</a:t>
            </a:r>
          </a:p>
          <a:p>
            <a:r>
              <a:rPr lang="tr-TR" sz="2400" b="1" dirty="0">
                <a:solidFill>
                  <a:schemeClr val="accent2">
                    <a:lumMod val="60000"/>
                    <a:lumOff val="40000"/>
                  </a:schemeClr>
                </a:solidFill>
                <a:latin typeface="Times New Roman" panose="02020603050405020304" pitchFamily="18" charset="0"/>
                <a:cs typeface="Times New Roman" panose="02020603050405020304" pitchFamily="18" charset="0"/>
              </a:rPr>
              <a:t>Ruhsal ve Duygusal Bozukluğu Olan Öğrenciler</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Tek kişilik salonlarda sınava alınacaktır. Bu öğrencilere 20 dakika ek süre verilecektir</a:t>
            </a:r>
            <a:r>
              <a:rPr lang="tr-TR" sz="2400" dirty="0" smtClean="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1753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9404723" cy="878541"/>
          </a:xfrm>
        </p:spPr>
        <p:txBody>
          <a:bodyPr/>
          <a:lstStyle/>
          <a:p>
            <a:r>
              <a:rPr lang="tr-TR" sz="3200" dirty="0" smtClean="0">
                <a:latin typeface="Times New Roman" panose="02020603050405020304" pitchFamily="18" charset="0"/>
                <a:cs typeface="Times New Roman" panose="02020603050405020304" pitchFamily="18" charset="0"/>
              </a:rPr>
              <a:t>ÖZEL EĞİTİM İHTİYACI OLAN ÖĞRENCİLER</a:t>
            </a:r>
            <a:endParaRPr lang="tr-TR" sz="32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646111" y="1331259"/>
            <a:ext cx="10972148" cy="4347881"/>
          </a:xfrm>
        </p:spPr>
        <p:txBody>
          <a:bodyPr>
            <a:noAutofit/>
          </a:bodyPr>
          <a:lstStyle/>
          <a:p>
            <a:r>
              <a:rPr lang="tr-TR" sz="2200" b="1" dirty="0" smtClean="0">
                <a:solidFill>
                  <a:schemeClr val="accent2">
                    <a:lumMod val="60000"/>
                    <a:lumOff val="40000"/>
                  </a:schemeClr>
                </a:solidFill>
              </a:rPr>
              <a:t>Özel </a:t>
            </a:r>
            <a:r>
              <a:rPr lang="tr-TR" sz="2200" b="1" dirty="0">
                <a:solidFill>
                  <a:schemeClr val="accent2">
                    <a:lumMod val="60000"/>
                    <a:lumOff val="40000"/>
                  </a:schemeClr>
                </a:solidFill>
              </a:rPr>
              <a:t>öğrenme güçlüğü olan öğrenciler </a:t>
            </a:r>
            <a:endParaRPr lang="tr-TR" sz="2200" b="1" dirty="0" smtClean="0">
              <a:solidFill>
                <a:schemeClr val="accent2">
                  <a:lumMod val="60000"/>
                  <a:lumOff val="40000"/>
                </a:schemeClr>
              </a:solidFill>
            </a:endParaRPr>
          </a:p>
          <a:p>
            <a:pPr marL="363538" indent="0">
              <a:buNone/>
            </a:pPr>
            <a:r>
              <a:rPr lang="tr-TR" sz="2200" dirty="0"/>
              <a:t>Tek kişilik salonlarda sınava alınacaktır. Bu öğrencilere </a:t>
            </a:r>
            <a:r>
              <a:rPr lang="tr-TR" sz="2200" dirty="0" smtClean="0"/>
              <a:t>20 dakika </a:t>
            </a:r>
            <a:r>
              <a:rPr lang="tr-TR" sz="2200" dirty="0"/>
              <a:t>ek süre verilecektir. Tercih etmeleri durumunda okuyucu ve kodlayıcı eşliğinde </a:t>
            </a:r>
            <a:r>
              <a:rPr lang="tr-TR" sz="2200" dirty="0" smtClean="0"/>
              <a:t>sınava alınacaklardır.</a:t>
            </a:r>
          </a:p>
          <a:p>
            <a:r>
              <a:rPr lang="tr-TR" sz="2200" b="1" dirty="0" smtClean="0">
                <a:solidFill>
                  <a:schemeClr val="accent2">
                    <a:lumMod val="60000"/>
                    <a:lumOff val="40000"/>
                  </a:schemeClr>
                </a:solidFill>
              </a:rPr>
              <a:t>Yaygın </a:t>
            </a:r>
            <a:r>
              <a:rPr lang="tr-TR" sz="2200" b="1" dirty="0">
                <a:solidFill>
                  <a:schemeClr val="accent2">
                    <a:lumMod val="60000"/>
                    <a:lumOff val="40000"/>
                  </a:schemeClr>
                </a:solidFill>
              </a:rPr>
              <a:t>Gelişimsel Bozukluğu Olan Öğrenciler</a:t>
            </a:r>
            <a:r>
              <a:rPr lang="tr-TR" sz="2200" b="1" dirty="0">
                <a:solidFill>
                  <a:srgbClr val="FF0000"/>
                </a:solidFill>
              </a:rPr>
              <a:t/>
            </a:r>
            <a:br>
              <a:rPr lang="tr-TR" sz="2200" b="1" dirty="0">
                <a:solidFill>
                  <a:srgbClr val="FF0000"/>
                </a:solidFill>
              </a:rPr>
            </a:br>
            <a:r>
              <a:rPr lang="tr-TR" sz="2200" dirty="0" smtClean="0"/>
              <a:t>Tek </a:t>
            </a:r>
            <a:r>
              <a:rPr lang="tr-TR" sz="2200" dirty="0"/>
              <a:t>kişilik salonlarda sınava alınacaktır. Bu öğrencilere 20 </a:t>
            </a:r>
            <a:r>
              <a:rPr lang="tr-TR" sz="2200" dirty="0" smtClean="0"/>
              <a:t>dakika ek </a:t>
            </a:r>
            <a:r>
              <a:rPr lang="tr-TR" sz="2200" dirty="0"/>
              <a:t>süre </a:t>
            </a:r>
            <a:r>
              <a:rPr lang="tr-TR" sz="2200" dirty="0" smtClean="0"/>
              <a:t>verilecektir.</a:t>
            </a:r>
          </a:p>
          <a:p>
            <a:r>
              <a:rPr lang="tr-TR" sz="2200" b="1" dirty="0" smtClean="0">
                <a:solidFill>
                  <a:schemeClr val="accent2">
                    <a:lumMod val="60000"/>
                    <a:lumOff val="40000"/>
                  </a:schemeClr>
                </a:solidFill>
              </a:rPr>
              <a:t>Bedensel </a:t>
            </a:r>
            <a:r>
              <a:rPr lang="tr-TR" sz="2200" b="1" dirty="0">
                <a:solidFill>
                  <a:schemeClr val="accent2">
                    <a:lumMod val="60000"/>
                    <a:lumOff val="40000"/>
                  </a:schemeClr>
                </a:solidFill>
              </a:rPr>
              <a:t>Engelli Öğrenciler</a:t>
            </a:r>
            <a:r>
              <a:rPr lang="tr-TR" sz="2200" dirty="0"/>
              <a:t/>
            </a:r>
            <a:br>
              <a:rPr lang="tr-TR" sz="2200" dirty="0"/>
            </a:br>
            <a:r>
              <a:rPr lang="tr-TR" sz="2200" dirty="0" smtClean="0"/>
              <a:t>Tek </a:t>
            </a:r>
            <a:r>
              <a:rPr lang="tr-TR" sz="2200" dirty="0"/>
              <a:t>kişilik salonlarda sınava alınacaktır. Bu öğrencilere 20 dakika ek süre </a:t>
            </a:r>
            <a:r>
              <a:rPr lang="tr-TR" sz="2200" dirty="0" smtClean="0"/>
              <a:t>verilecektir.</a:t>
            </a:r>
          </a:p>
          <a:p>
            <a:r>
              <a:rPr lang="tr-TR" sz="2200" b="1" dirty="0" smtClean="0">
                <a:solidFill>
                  <a:schemeClr val="accent2">
                    <a:lumMod val="60000"/>
                    <a:lumOff val="40000"/>
                  </a:schemeClr>
                </a:solidFill>
              </a:rPr>
              <a:t>Zihinsel </a:t>
            </a:r>
            <a:r>
              <a:rPr lang="tr-TR" sz="2200" b="1" dirty="0">
                <a:solidFill>
                  <a:schemeClr val="accent2">
                    <a:lumMod val="60000"/>
                    <a:lumOff val="40000"/>
                  </a:schemeClr>
                </a:solidFill>
              </a:rPr>
              <a:t>Engelli Öğrenciler</a:t>
            </a:r>
            <a:r>
              <a:rPr lang="tr-TR" sz="2200" dirty="0"/>
              <a:t/>
            </a:r>
            <a:br>
              <a:rPr lang="tr-TR" sz="2200" dirty="0"/>
            </a:br>
            <a:r>
              <a:rPr lang="tr-TR" sz="2200" dirty="0" smtClean="0"/>
              <a:t>Tek </a:t>
            </a:r>
            <a:r>
              <a:rPr lang="tr-TR" sz="2200" dirty="0"/>
              <a:t>kişilik salonlarda sınava alınacaktır. Bu öğrencilere 20 dakika ek </a:t>
            </a:r>
            <a:r>
              <a:rPr lang="tr-TR" sz="2200" dirty="0" smtClean="0"/>
              <a:t>süre verilecektir</a:t>
            </a:r>
            <a:r>
              <a:rPr lang="tr-TR" sz="2200" dirty="0"/>
              <a:t>. </a:t>
            </a:r>
            <a:endParaRPr lang="tr-TR" sz="2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66875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ansıma">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323</TotalTime>
  <Words>2005</Words>
  <Application>Microsoft Office PowerPoint</Application>
  <PresentationFormat>Geniş ekran</PresentationFormat>
  <Paragraphs>134</Paragraphs>
  <Slides>32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32</vt:i4>
      </vt:variant>
    </vt:vector>
  </HeadingPairs>
  <TitlesOfParts>
    <vt:vector size="38" baseType="lpstr">
      <vt:lpstr>Arial</vt:lpstr>
      <vt:lpstr>Century Gothic</vt:lpstr>
      <vt:lpstr>Times New Roman</vt:lpstr>
      <vt:lpstr>Wingdings</vt:lpstr>
      <vt:lpstr>Wingdings 3</vt:lpstr>
      <vt:lpstr>İyon</vt:lpstr>
      <vt:lpstr>Sınavla Öğrenci Alacak Ortaöğretim Kurumlarına İlişkin Merkezi Sınav  2018</vt:lpstr>
      <vt:lpstr>Sınav Güvenliği</vt:lpstr>
      <vt:lpstr>PowerPoint Sunusu</vt:lpstr>
      <vt:lpstr>PowerPoint Sunusu</vt:lpstr>
      <vt:lpstr>PowerPoint Sunusu</vt:lpstr>
      <vt:lpstr>SINAV KAPSAMI</vt:lpstr>
      <vt:lpstr>PowerPoint Sunusu</vt:lpstr>
      <vt:lpstr>ÖZEL EĞİTİM İHTİYACI OLAN ÖĞRENCİLER</vt:lpstr>
      <vt:lpstr>ÖZEL EĞİTİM İHTİYACI OLAN ÖĞRENCİLER</vt:lpstr>
      <vt:lpstr>PowerPoint Sunusu</vt:lpstr>
      <vt:lpstr>ANCAK,</vt:lpstr>
      <vt:lpstr>PowerPoint Sunusu</vt:lpstr>
      <vt:lpstr>PowerPoint Sunusu</vt:lpstr>
      <vt:lpstr>PowerPoint Sunusu</vt:lpstr>
      <vt:lpstr>PowerPoint Sunusu</vt:lpstr>
      <vt:lpstr>PowerPoint Sunusu</vt:lpstr>
      <vt:lpstr>Bina Sınav Komisyonunun görevleri</vt:lpstr>
      <vt:lpstr>Bina Sınav Komisyonunun görevleri</vt:lpstr>
      <vt:lpstr>PowerPoint Sunusu</vt:lpstr>
      <vt:lpstr>Bina Sınav Komisyonunun görevleri</vt:lpstr>
      <vt:lpstr>SALON GÖREVLİLERİNİN YAPACAĞI İŞLEMLER</vt:lpstr>
      <vt:lpstr>SALON GÖREVLİLERİNİN YAPACAĞI İŞLEMLER</vt:lpstr>
      <vt:lpstr>SINAV POŞETİ AÇMA</vt:lpstr>
      <vt:lpstr>SINAV POŞETİ AÇMA</vt:lpstr>
      <vt:lpstr>SALON GÖREVLİLERİNİN YAPACAĞI İŞLEMLER</vt:lpstr>
      <vt:lpstr>SALON GÖREVLİLERİNİN YAPACAĞI İŞLEMLER</vt:lpstr>
      <vt:lpstr>SALON GÖREVLİLERİNİN YAPACAĞI İŞLEMLER</vt:lpstr>
      <vt:lpstr>SINAV POŞETİ KAPATMA</vt:lpstr>
      <vt:lpstr>SINAV POŞETİ KAPATMA</vt:lpstr>
      <vt:lpstr>SALON GÖREVLİLERİNİN YAPACAĞI İŞLEMLER</vt:lpstr>
      <vt:lpstr>SALON GÖREVLİLERİNİN YAPACAĞI İŞLEMLER</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Sınavla Öğrenci Alacak ortaöğretim kurumlarına ilişkin merkezi sınav 2018</dc:title>
  <dc:creator>HakanMETE</dc:creator>
  <cp:lastModifiedBy>müdür</cp:lastModifiedBy>
  <cp:revision>33</cp:revision>
  <dcterms:created xsi:type="dcterms:W3CDTF">2018-05-29T06:33:32Z</dcterms:created>
  <dcterms:modified xsi:type="dcterms:W3CDTF">2018-05-31T11:37:59Z</dcterms:modified>
</cp:coreProperties>
</file>